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Lst>
  <p:notesMasterIdLst>
    <p:notesMasterId r:id="rId23"/>
  </p:notesMasterIdLst>
  <p:sldIdLst>
    <p:sldId id="256" r:id="rId2"/>
    <p:sldId id="262" r:id="rId3"/>
    <p:sldId id="259" r:id="rId4"/>
    <p:sldId id="258" r:id="rId5"/>
    <p:sldId id="261" r:id="rId6"/>
    <p:sldId id="266" r:id="rId7"/>
    <p:sldId id="263" r:id="rId8"/>
    <p:sldId id="267" r:id="rId9"/>
    <p:sldId id="272" r:id="rId10"/>
    <p:sldId id="276" r:id="rId11"/>
    <p:sldId id="278" r:id="rId12"/>
    <p:sldId id="264" r:id="rId13"/>
    <p:sldId id="260" r:id="rId14"/>
    <p:sldId id="268" r:id="rId15"/>
    <p:sldId id="269" r:id="rId16"/>
    <p:sldId id="270" r:id="rId17"/>
    <p:sldId id="279" r:id="rId18"/>
    <p:sldId id="280" r:id="rId19"/>
    <p:sldId id="275" r:id="rId20"/>
    <p:sldId id="257" r:id="rId21"/>
    <p:sldId id="27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06" autoAdjust="0"/>
    <p:restoredTop sz="94660"/>
  </p:normalViewPr>
  <p:slideViewPr>
    <p:cSldViewPr snapToGrid="0">
      <p:cViewPr varScale="1">
        <p:scale>
          <a:sx n="125" d="100"/>
          <a:sy n="125" d="100"/>
        </p:scale>
        <p:origin x="1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54DB14-6E6C-4040-9F2D-8F155DA7CF10}" type="datetimeFigureOut">
              <a:rPr lang="en-US" smtClean="0"/>
              <a:t>1/14/2017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69ABB6-B23C-43C4-A449-A89155D5AD18}" type="slidenum">
              <a:rPr lang="en-US" smtClean="0"/>
              <a:t>‹#›</a:t>
            </a:fld>
            <a:endParaRPr lang="en-US"/>
          </a:p>
        </p:txBody>
      </p:sp>
    </p:spTree>
    <p:extLst>
      <p:ext uri="{BB962C8B-B14F-4D97-AF65-F5344CB8AC3E}">
        <p14:creationId xmlns:p14="http://schemas.microsoft.com/office/powerpoint/2010/main" val="621741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Rachel </a:t>
            </a:r>
            <a:r>
              <a:rPr lang="en-US" dirty="0" err="1"/>
              <a:t>Holser</a:t>
            </a:r>
            <a:r>
              <a:rPr lang="en-US" dirty="0"/>
              <a:t>,</a:t>
            </a:r>
            <a:r>
              <a:rPr lang="en-US" baseline="0" dirty="0"/>
              <a:t> I’m starting the third year of my PhD in Daniel Costa’s lab.  I have a Masters’ Degree in Oceanography from Oregon State University.</a:t>
            </a:r>
            <a:endParaRPr lang="en-US" dirty="0"/>
          </a:p>
          <a:p>
            <a:endParaRPr lang="en-US" dirty="0"/>
          </a:p>
          <a:p>
            <a:r>
              <a:rPr lang="en-US" dirty="0"/>
              <a:t>Thank Steve and Rebecca </a:t>
            </a:r>
            <a:r>
              <a:rPr lang="en-US" dirty="0" err="1"/>
              <a:t>Sooy</a:t>
            </a:r>
            <a:r>
              <a:rPr lang="en-US" dirty="0"/>
              <a:t> Fellowship</a:t>
            </a:r>
          </a:p>
        </p:txBody>
      </p:sp>
      <p:sp>
        <p:nvSpPr>
          <p:cNvPr id="4" name="Slide Number Placeholder 3"/>
          <p:cNvSpPr>
            <a:spLocks noGrp="1"/>
          </p:cNvSpPr>
          <p:nvPr>
            <p:ph type="sldNum" sz="quarter" idx="10"/>
          </p:nvPr>
        </p:nvSpPr>
        <p:spPr/>
        <p:txBody>
          <a:bodyPr/>
          <a:lstStyle/>
          <a:p>
            <a:fld id="{EF69ABB6-B23C-43C4-A449-A89155D5AD18}" type="slidenum">
              <a:rPr lang="en-US" smtClean="0"/>
              <a:t>1</a:t>
            </a:fld>
            <a:endParaRPr lang="en-US"/>
          </a:p>
        </p:txBody>
      </p:sp>
    </p:spTree>
    <p:extLst>
      <p:ext uri="{BB962C8B-B14F-4D97-AF65-F5344CB8AC3E}">
        <p14:creationId xmlns:p14="http://schemas.microsoft.com/office/powerpoint/2010/main" val="1805431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have to point out that the tracks in green are</a:t>
            </a:r>
            <a:r>
              <a:rPr lang="en-US" baseline="0" dirty="0"/>
              <a:t> this year’s seals, and one of those girls was named in honor of Phyllis </a:t>
            </a:r>
            <a:r>
              <a:rPr lang="en-US" baseline="0" dirty="0" err="1"/>
              <a:t>Sooy</a:t>
            </a:r>
            <a:r>
              <a:rPr lang="en-US" baseline="0" dirty="0"/>
              <a:t>.  Phyllis has been making headlines because she swam further west than any seal we’ve tracked before.</a:t>
            </a:r>
            <a:endParaRPr lang="en-US" dirty="0"/>
          </a:p>
        </p:txBody>
      </p:sp>
      <p:sp>
        <p:nvSpPr>
          <p:cNvPr id="4" name="Slide Number Placeholder 3"/>
          <p:cNvSpPr>
            <a:spLocks noGrp="1"/>
          </p:cNvSpPr>
          <p:nvPr>
            <p:ph type="sldNum" sz="quarter" idx="10"/>
          </p:nvPr>
        </p:nvSpPr>
        <p:spPr/>
        <p:txBody>
          <a:bodyPr/>
          <a:lstStyle/>
          <a:p>
            <a:fld id="{EF69ABB6-B23C-43C4-A449-A89155D5AD18}" type="slidenum">
              <a:rPr lang="en-US" smtClean="0"/>
              <a:t>10</a:t>
            </a:fld>
            <a:endParaRPr lang="en-US"/>
          </a:p>
        </p:txBody>
      </p:sp>
    </p:spTree>
    <p:extLst>
      <p:ext uri="{BB962C8B-B14F-4D97-AF65-F5344CB8AC3E}">
        <p14:creationId xmlns:p14="http://schemas.microsoft.com/office/powerpoint/2010/main" val="2292936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also</a:t>
            </a:r>
            <a:r>
              <a:rPr lang="en-US" baseline="0" dirty="0"/>
              <a:t> learned that elephant seals are continuously diving to great depths when they’re at sea – regularly below 800m and sometimes up to 1700m deep</a:t>
            </a:r>
            <a:endParaRPr lang="en-US" dirty="0"/>
          </a:p>
          <a:p>
            <a:r>
              <a:rPr lang="en-US" dirty="0"/>
              <a:t>This make them an extraordinary platform for learning about what is happening in</a:t>
            </a:r>
            <a:r>
              <a:rPr lang="en-US" baseline="0" dirty="0"/>
              <a:t> the deep, open ocean.</a:t>
            </a:r>
            <a:endParaRPr lang="en-US" dirty="0"/>
          </a:p>
        </p:txBody>
      </p:sp>
      <p:sp>
        <p:nvSpPr>
          <p:cNvPr id="4" name="Slide Number Placeholder 3"/>
          <p:cNvSpPr>
            <a:spLocks noGrp="1"/>
          </p:cNvSpPr>
          <p:nvPr>
            <p:ph type="sldNum" sz="quarter" idx="10"/>
          </p:nvPr>
        </p:nvSpPr>
        <p:spPr/>
        <p:txBody>
          <a:bodyPr/>
          <a:lstStyle/>
          <a:p>
            <a:fld id="{EF69ABB6-B23C-43C4-A449-A89155D5AD18}" type="slidenum">
              <a:rPr lang="en-US" smtClean="0"/>
              <a:t>11</a:t>
            </a:fld>
            <a:endParaRPr lang="en-US"/>
          </a:p>
        </p:txBody>
      </p:sp>
    </p:spTree>
    <p:extLst>
      <p:ext uri="{BB962C8B-B14F-4D97-AF65-F5344CB8AC3E}">
        <p14:creationId xmlns:p14="http://schemas.microsoft.com/office/powerpoint/2010/main" val="543515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attaching specialized instruments</a:t>
            </a:r>
            <a:r>
              <a:rPr lang="en-US" baseline="0" dirty="0"/>
              <a:t> to elephant seals, we can gather information about their behavior AND their habitat.  This CTD tag collects high precision temperature and salinity data as the seal travels, giving us a unique look at the physical structure of the North Pacific.</a:t>
            </a:r>
            <a:endParaRPr lang="en-US" dirty="0"/>
          </a:p>
        </p:txBody>
      </p:sp>
      <p:sp>
        <p:nvSpPr>
          <p:cNvPr id="4" name="Slide Number Placeholder 3"/>
          <p:cNvSpPr>
            <a:spLocks noGrp="1"/>
          </p:cNvSpPr>
          <p:nvPr>
            <p:ph type="sldNum" sz="quarter" idx="10"/>
          </p:nvPr>
        </p:nvSpPr>
        <p:spPr/>
        <p:txBody>
          <a:bodyPr/>
          <a:lstStyle/>
          <a:p>
            <a:fld id="{EF69ABB6-B23C-43C4-A449-A89155D5AD18}" type="slidenum">
              <a:rPr lang="en-US" smtClean="0"/>
              <a:t>12</a:t>
            </a:fld>
            <a:endParaRPr lang="en-US"/>
          </a:p>
        </p:txBody>
      </p:sp>
    </p:spTree>
    <p:extLst>
      <p:ext uri="{BB962C8B-B14F-4D97-AF65-F5344CB8AC3E}">
        <p14:creationId xmlns:p14="http://schemas.microsoft.com/office/powerpoint/2010/main" val="256704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the tracks of last year’s seals over our original map of the Blob, you see that they travel right through the</a:t>
            </a:r>
            <a:r>
              <a:rPr lang="en-US" baseline="0" dirty="0"/>
              <a:t> core of the anomaly.  This black track happens to be a seal who carried a CTD tag, and the data she collected reveal just how deep the Blob penetrates below the surface</a:t>
            </a:r>
            <a:endParaRPr lang="en-US" dirty="0"/>
          </a:p>
        </p:txBody>
      </p:sp>
      <p:sp>
        <p:nvSpPr>
          <p:cNvPr id="4" name="Slide Number Placeholder 3"/>
          <p:cNvSpPr>
            <a:spLocks noGrp="1"/>
          </p:cNvSpPr>
          <p:nvPr>
            <p:ph type="sldNum" sz="quarter" idx="10"/>
          </p:nvPr>
        </p:nvSpPr>
        <p:spPr/>
        <p:txBody>
          <a:bodyPr/>
          <a:lstStyle/>
          <a:p>
            <a:fld id="{EF69ABB6-B23C-43C4-A449-A89155D5AD18}" type="slidenum">
              <a:rPr lang="en-US" smtClean="0"/>
              <a:t>13</a:t>
            </a:fld>
            <a:endParaRPr lang="en-US"/>
          </a:p>
        </p:txBody>
      </p:sp>
    </p:spTree>
    <p:extLst>
      <p:ext uri="{BB962C8B-B14F-4D97-AF65-F5344CB8AC3E}">
        <p14:creationId xmlns:p14="http://schemas.microsoft.com/office/powerpoint/2010/main" val="3672323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temperature measurements in 3-dimensional space.  You can still see the outline of her track at the top of the image in addition to the sub-surface thermal structure.  Now, if we take this data and look at it in terms of time instead of space</a:t>
            </a:r>
            <a:endParaRPr lang="en-US" dirty="0"/>
          </a:p>
        </p:txBody>
      </p:sp>
      <p:sp>
        <p:nvSpPr>
          <p:cNvPr id="4" name="Slide Number Placeholder 3"/>
          <p:cNvSpPr>
            <a:spLocks noGrp="1"/>
          </p:cNvSpPr>
          <p:nvPr>
            <p:ph type="sldNum" sz="quarter" idx="10"/>
          </p:nvPr>
        </p:nvSpPr>
        <p:spPr/>
        <p:txBody>
          <a:bodyPr/>
          <a:lstStyle/>
          <a:p>
            <a:fld id="{EF69ABB6-B23C-43C4-A449-A89155D5AD18}" type="slidenum">
              <a:rPr lang="en-US" smtClean="0"/>
              <a:t>14</a:t>
            </a:fld>
            <a:endParaRPr lang="en-US"/>
          </a:p>
        </p:txBody>
      </p:sp>
    </p:spTree>
    <p:extLst>
      <p:ext uri="{BB962C8B-B14F-4D97-AF65-F5344CB8AC3E}">
        <p14:creationId xmlns:p14="http://schemas.microsoft.com/office/powerpoint/2010/main" val="1955524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a 2-dimensional image that makes</a:t>
            </a:r>
            <a:r>
              <a:rPr lang="en-US" baseline="0" dirty="0"/>
              <a:t> it a little easier to visualize.  During the month of July, this seal was in the heart of the Blob, and we can see the warmer water penetrating down to 300+ meter of depth.  She chose to quickly move northward into cooler water, but temperature was not the only thing that changed.</a:t>
            </a:r>
            <a:endParaRPr lang="en-US" dirty="0"/>
          </a:p>
        </p:txBody>
      </p:sp>
      <p:sp>
        <p:nvSpPr>
          <p:cNvPr id="4" name="Slide Number Placeholder 3"/>
          <p:cNvSpPr>
            <a:spLocks noGrp="1"/>
          </p:cNvSpPr>
          <p:nvPr>
            <p:ph type="sldNum" sz="quarter" idx="10"/>
          </p:nvPr>
        </p:nvSpPr>
        <p:spPr/>
        <p:txBody>
          <a:bodyPr/>
          <a:lstStyle/>
          <a:p>
            <a:fld id="{EF69ABB6-B23C-43C4-A449-A89155D5AD18}" type="slidenum">
              <a:rPr lang="en-US" smtClean="0"/>
              <a:t>15</a:t>
            </a:fld>
            <a:endParaRPr lang="en-US"/>
          </a:p>
        </p:txBody>
      </p:sp>
    </p:spTree>
    <p:extLst>
      <p:ext uri="{BB962C8B-B14F-4D97-AF65-F5344CB8AC3E}">
        <p14:creationId xmlns:p14="http://schemas.microsoft.com/office/powerpoint/2010/main" val="3042081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diving behavior also shifted.</a:t>
            </a:r>
            <a:r>
              <a:rPr lang="en-US" baseline="0" dirty="0"/>
              <a:t>  These points each represent the bottom of a dive.  Some elephant seals, including this female, exhibit a diel dive pattern.  They dive deeper during daylight hours and more shallowly at night, following prey that migrate vertically in the water column.</a:t>
            </a:r>
            <a:endParaRPr lang="en-US" dirty="0"/>
          </a:p>
        </p:txBody>
      </p:sp>
      <p:sp>
        <p:nvSpPr>
          <p:cNvPr id="4" name="Slide Number Placeholder 3"/>
          <p:cNvSpPr>
            <a:spLocks noGrp="1"/>
          </p:cNvSpPr>
          <p:nvPr>
            <p:ph type="sldNum" sz="quarter" idx="10"/>
          </p:nvPr>
        </p:nvSpPr>
        <p:spPr/>
        <p:txBody>
          <a:bodyPr/>
          <a:lstStyle/>
          <a:p>
            <a:fld id="{EF69ABB6-B23C-43C4-A449-A89155D5AD18}" type="slidenum">
              <a:rPr lang="en-US" smtClean="0"/>
              <a:t>16</a:t>
            </a:fld>
            <a:endParaRPr lang="en-US"/>
          </a:p>
        </p:txBody>
      </p:sp>
    </p:spTree>
    <p:extLst>
      <p:ext uri="{BB962C8B-B14F-4D97-AF65-F5344CB8AC3E}">
        <p14:creationId xmlns:p14="http://schemas.microsoft.com/office/powerpoint/2010/main" val="1752103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particularly interesting here is that her nighttime dives became shallower</a:t>
            </a:r>
            <a:r>
              <a:rPr lang="en-US" baseline="0" dirty="0"/>
              <a:t> as soon as she entered colder waters.  There are a few possible explanations for this change…</a:t>
            </a:r>
            <a:endParaRPr lang="en-US" dirty="0"/>
          </a:p>
        </p:txBody>
      </p:sp>
      <p:sp>
        <p:nvSpPr>
          <p:cNvPr id="4" name="Slide Number Placeholder 3"/>
          <p:cNvSpPr>
            <a:spLocks noGrp="1"/>
          </p:cNvSpPr>
          <p:nvPr>
            <p:ph type="sldNum" sz="quarter" idx="10"/>
          </p:nvPr>
        </p:nvSpPr>
        <p:spPr/>
        <p:txBody>
          <a:bodyPr/>
          <a:lstStyle/>
          <a:p>
            <a:fld id="{EF69ABB6-B23C-43C4-A449-A89155D5AD18}" type="slidenum">
              <a:rPr lang="en-US" smtClean="0"/>
              <a:t>17</a:t>
            </a:fld>
            <a:endParaRPr lang="en-US"/>
          </a:p>
        </p:txBody>
      </p:sp>
    </p:spTree>
    <p:extLst>
      <p:ext uri="{BB962C8B-B14F-4D97-AF65-F5344CB8AC3E}">
        <p14:creationId xmlns:p14="http://schemas.microsoft.com/office/powerpoint/2010/main" val="2023980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her prey were at a consistent</a:t>
            </a:r>
            <a:r>
              <a:rPr lang="en-US" baseline="0" dirty="0"/>
              <a:t> depth during the day, perhaps they were trying to avoid the warmer water of the Blob and stay lower in the water column.  Or perhaps she was pursuing entirely different prey species that utilized different depths at night.</a:t>
            </a:r>
            <a:endParaRPr lang="en-US" dirty="0"/>
          </a:p>
        </p:txBody>
      </p:sp>
      <p:sp>
        <p:nvSpPr>
          <p:cNvPr id="4" name="Slide Number Placeholder 3"/>
          <p:cNvSpPr>
            <a:spLocks noGrp="1"/>
          </p:cNvSpPr>
          <p:nvPr>
            <p:ph type="sldNum" sz="quarter" idx="10"/>
          </p:nvPr>
        </p:nvSpPr>
        <p:spPr/>
        <p:txBody>
          <a:bodyPr/>
          <a:lstStyle/>
          <a:p>
            <a:fld id="{EF69ABB6-B23C-43C4-A449-A89155D5AD18}" type="slidenum">
              <a:rPr lang="en-US" smtClean="0"/>
              <a:t>18</a:t>
            </a:fld>
            <a:endParaRPr lang="en-US"/>
          </a:p>
        </p:txBody>
      </p:sp>
    </p:spTree>
    <p:extLst>
      <p:ext uri="{BB962C8B-B14F-4D97-AF65-F5344CB8AC3E}">
        <p14:creationId xmlns:p14="http://schemas.microsoft.com/office/powerpoint/2010/main" val="3466239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animals give us a window into an</a:t>
            </a:r>
            <a:r>
              <a:rPr lang="en-US" baseline="0" dirty="0"/>
              <a:t> environment that, for us humans, is remote, foreign, and often hostile.  By continuing to study them, we also better understand their habitat and the other species with which they interact.  These data on the Blob are j</a:t>
            </a:r>
            <a:r>
              <a:rPr lang="en-US" dirty="0"/>
              <a:t>ust one piece</a:t>
            </a:r>
            <a:r>
              <a:rPr lang="en-US" baseline="0" dirty="0"/>
              <a:t> of the puzzle, and we are always learning more</a:t>
            </a:r>
            <a:endParaRPr lang="en-US" dirty="0"/>
          </a:p>
        </p:txBody>
      </p:sp>
      <p:sp>
        <p:nvSpPr>
          <p:cNvPr id="4" name="Slide Number Placeholder 3"/>
          <p:cNvSpPr>
            <a:spLocks noGrp="1"/>
          </p:cNvSpPr>
          <p:nvPr>
            <p:ph type="sldNum" sz="quarter" idx="10"/>
          </p:nvPr>
        </p:nvSpPr>
        <p:spPr/>
        <p:txBody>
          <a:bodyPr/>
          <a:lstStyle/>
          <a:p>
            <a:fld id="{EF69ABB6-B23C-43C4-A449-A89155D5AD18}" type="slidenum">
              <a:rPr lang="en-US" smtClean="0"/>
              <a:t>19</a:t>
            </a:fld>
            <a:endParaRPr lang="en-US"/>
          </a:p>
        </p:txBody>
      </p:sp>
    </p:spTree>
    <p:extLst>
      <p:ext uri="{BB962C8B-B14F-4D97-AF65-F5344CB8AC3E}">
        <p14:creationId xmlns:p14="http://schemas.microsoft.com/office/powerpoint/2010/main" val="772583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Blob, a large</a:t>
            </a:r>
            <a:r>
              <a:rPr lang="en-US" baseline="0" dirty="0"/>
              <a:t> mass of unusually warm water in the NE Pacific, as we can see in the image from July 2015.</a:t>
            </a:r>
          </a:p>
          <a:p>
            <a:r>
              <a:rPr lang="en-US" baseline="0" dirty="0"/>
              <a:t>Whether we knew it or not, many of us have seen the impact this phenomenon first hand.  By-the-wind-sailors washed up in droves along the beach here in California</a:t>
            </a:r>
          </a:p>
        </p:txBody>
      </p:sp>
      <p:sp>
        <p:nvSpPr>
          <p:cNvPr id="4" name="Slide Number Placeholder 3"/>
          <p:cNvSpPr>
            <a:spLocks noGrp="1"/>
          </p:cNvSpPr>
          <p:nvPr>
            <p:ph type="sldNum" sz="quarter" idx="10"/>
          </p:nvPr>
        </p:nvSpPr>
        <p:spPr/>
        <p:txBody>
          <a:bodyPr/>
          <a:lstStyle/>
          <a:p>
            <a:fld id="{EF69ABB6-B23C-43C4-A449-A89155D5AD18}" type="slidenum">
              <a:rPr lang="en-US" smtClean="0"/>
              <a:t>2</a:t>
            </a:fld>
            <a:endParaRPr lang="en-US"/>
          </a:p>
        </p:txBody>
      </p:sp>
    </p:spTree>
    <p:extLst>
      <p:ext uri="{BB962C8B-B14F-4D97-AF65-F5344CB8AC3E}">
        <p14:creationId xmlns:p14="http://schemas.microsoft.com/office/powerpoint/2010/main" val="1295357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large part thanks to our supporters, and thanks to the efforts of my </a:t>
            </a:r>
            <a:r>
              <a:rPr lang="en-US" dirty="0" err="1"/>
              <a:t>labmates</a:t>
            </a:r>
            <a:r>
              <a:rPr lang="en-US" baseline="0" dirty="0"/>
              <a:t> (past present and future) and the many undergrads who come out to help us.  A lot of the data you saw today was collected over multiple generations of graduate students</a:t>
            </a:r>
            <a:endParaRPr lang="en-US" dirty="0"/>
          </a:p>
        </p:txBody>
      </p:sp>
      <p:sp>
        <p:nvSpPr>
          <p:cNvPr id="4" name="Slide Number Placeholder 3"/>
          <p:cNvSpPr>
            <a:spLocks noGrp="1"/>
          </p:cNvSpPr>
          <p:nvPr>
            <p:ph type="sldNum" sz="quarter" idx="10"/>
          </p:nvPr>
        </p:nvSpPr>
        <p:spPr/>
        <p:txBody>
          <a:bodyPr/>
          <a:lstStyle/>
          <a:p>
            <a:fld id="{EF69ABB6-B23C-43C4-A449-A89155D5AD18}" type="slidenum">
              <a:rPr lang="en-US" smtClean="0"/>
              <a:t>20</a:t>
            </a:fld>
            <a:endParaRPr lang="en-US"/>
          </a:p>
        </p:txBody>
      </p:sp>
    </p:spTree>
    <p:extLst>
      <p:ext uri="{BB962C8B-B14F-4D97-AF65-F5344CB8AC3E}">
        <p14:creationId xmlns:p14="http://schemas.microsoft.com/office/powerpoint/2010/main" val="3022163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scientific community immediately got to work trying to understand</a:t>
            </a:r>
            <a:r>
              <a:rPr lang="en-US" baseline="0" dirty="0"/>
              <a:t> the cause of the strange mass of warm water and how it might be affecting North Pacific ecosystems.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a:t>
            </a:r>
            <a:r>
              <a:rPr lang="en-US" baseline="0" dirty="0"/>
              <a:t> of the reasons the Blob is so compelling (and worrisome) is that it may be a window into future conditions in the North Pacific as global temperatures continue to rise, including possible affects on top predators.</a:t>
            </a:r>
            <a:endParaRPr lang="en-US" dirty="0"/>
          </a:p>
          <a:p>
            <a:endParaRPr lang="en-US" dirty="0"/>
          </a:p>
        </p:txBody>
      </p:sp>
      <p:sp>
        <p:nvSpPr>
          <p:cNvPr id="4" name="Slide Number Placeholder 3"/>
          <p:cNvSpPr>
            <a:spLocks noGrp="1"/>
          </p:cNvSpPr>
          <p:nvPr>
            <p:ph type="sldNum" sz="quarter" idx="10"/>
          </p:nvPr>
        </p:nvSpPr>
        <p:spPr/>
        <p:txBody>
          <a:bodyPr/>
          <a:lstStyle/>
          <a:p>
            <a:fld id="{EF69ABB6-B23C-43C4-A449-A89155D5AD18}" type="slidenum">
              <a:rPr lang="en-US" smtClean="0"/>
              <a:t>3</a:t>
            </a:fld>
            <a:endParaRPr lang="en-US"/>
          </a:p>
        </p:txBody>
      </p:sp>
    </p:spTree>
    <p:extLst>
      <p:ext uri="{BB962C8B-B14F-4D97-AF65-F5344CB8AC3E}">
        <p14:creationId xmlns:p14="http://schemas.microsoft.com/office/powerpoint/2010/main" val="2070974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chemeClr val="bg1"/>
                </a:solidFill>
                <a:latin typeface="Batang" panose="02030600000101010101" pitchFamily="18" charset="-127"/>
                <a:ea typeface="Batang" panose="02030600000101010101" pitchFamily="18" charset="-127"/>
              </a:rPr>
              <a:t>This image, the opener for an article in September’s National Geographic entitled The Blob That</a:t>
            </a:r>
            <a:r>
              <a:rPr lang="en-US" sz="1200" baseline="0" dirty="0">
                <a:solidFill>
                  <a:schemeClr val="bg1"/>
                </a:solidFill>
                <a:latin typeface="Batang" panose="02030600000101010101" pitchFamily="18" charset="-127"/>
                <a:ea typeface="Batang" panose="02030600000101010101" pitchFamily="18" charset="-127"/>
              </a:rPr>
              <a:t> Cooked the Pacific, gives a harrowing illustration of the impact dramatic shifts in water temperature can have.</a:t>
            </a:r>
            <a:endParaRPr lang="en-US" sz="1200" dirty="0">
              <a:solidFill>
                <a:schemeClr val="bg1"/>
              </a:solidFill>
              <a:latin typeface="Batang" panose="02030600000101010101" pitchFamily="18" charset="-127"/>
              <a:ea typeface="Batang" panose="02030600000101010101" pitchFamily="18" charset="-127"/>
            </a:endParaRPr>
          </a:p>
        </p:txBody>
      </p:sp>
      <p:sp>
        <p:nvSpPr>
          <p:cNvPr id="4" name="Slide Number Placeholder 3"/>
          <p:cNvSpPr>
            <a:spLocks noGrp="1"/>
          </p:cNvSpPr>
          <p:nvPr>
            <p:ph type="sldNum" sz="quarter" idx="10"/>
          </p:nvPr>
        </p:nvSpPr>
        <p:spPr/>
        <p:txBody>
          <a:bodyPr/>
          <a:lstStyle/>
          <a:p>
            <a:fld id="{EF69ABB6-B23C-43C4-A449-A89155D5AD18}" type="slidenum">
              <a:rPr lang="en-US" smtClean="0"/>
              <a:t>4</a:t>
            </a:fld>
            <a:endParaRPr lang="en-US"/>
          </a:p>
        </p:txBody>
      </p:sp>
    </p:spTree>
    <p:extLst>
      <p:ext uri="{BB962C8B-B14F-4D97-AF65-F5344CB8AC3E}">
        <p14:creationId xmlns:p14="http://schemas.microsoft.com/office/powerpoint/2010/main" val="2402090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Sharting</a:t>
            </a:r>
            <a:r>
              <a:rPr lang="en-US" baseline="0" dirty="0"/>
              <a:t> in December of 2014, there have been a string of unusual die-offs.  I was on the Oregon Coast with my family when thousands of </a:t>
            </a:r>
            <a:r>
              <a:rPr lang="en-US" baseline="0" dirty="0" err="1"/>
              <a:t>cassin’s</a:t>
            </a:r>
            <a:r>
              <a:rPr lang="en-US" baseline="0" dirty="0"/>
              <a:t> auklets began to wash ashore in front of our house.  California sea lions stranded in huge numbers throughout that winter.  Just a few weeks ago a puffin die-off started in the Bering Sea.</a:t>
            </a:r>
            <a:endParaRPr lang="en-US" dirty="0"/>
          </a:p>
        </p:txBody>
      </p:sp>
      <p:sp>
        <p:nvSpPr>
          <p:cNvPr id="4" name="Slide Number Placeholder 3"/>
          <p:cNvSpPr>
            <a:spLocks noGrp="1"/>
          </p:cNvSpPr>
          <p:nvPr>
            <p:ph type="sldNum" sz="quarter" idx="10"/>
          </p:nvPr>
        </p:nvSpPr>
        <p:spPr/>
        <p:txBody>
          <a:bodyPr/>
          <a:lstStyle/>
          <a:p>
            <a:fld id="{EF69ABB6-B23C-43C4-A449-A89155D5AD18}" type="slidenum">
              <a:rPr lang="en-US" smtClean="0"/>
              <a:t>5</a:t>
            </a:fld>
            <a:endParaRPr lang="en-US"/>
          </a:p>
        </p:txBody>
      </p:sp>
    </p:spTree>
    <p:extLst>
      <p:ext uri="{BB962C8B-B14F-4D97-AF65-F5344CB8AC3E}">
        <p14:creationId xmlns:p14="http://schemas.microsoft.com/office/powerpoint/2010/main" val="4014672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conditions change, so does primary</a:t>
            </a:r>
            <a:r>
              <a:rPr lang="en-US" baseline="0" dirty="0"/>
              <a:t> </a:t>
            </a:r>
            <a:r>
              <a:rPr lang="en-US" dirty="0"/>
              <a:t>production.  Changes in productivity</a:t>
            </a:r>
            <a:r>
              <a:rPr lang="en-US" baseline="0" dirty="0"/>
              <a:t> can ripple through the food web, sometimes with severe consequences for top predators.</a:t>
            </a:r>
            <a:endParaRPr lang="en-US" dirty="0"/>
          </a:p>
        </p:txBody>
      </p:sp>
      <p:sp>
        <p:nvSpPr>
          <p:cNvPr id="4" name="Slide Number Placeholder 3"/>
          <p:cNvSpPr>
            <a:spLocks noGrp="1"/>
          </p:cNvSpPr>
          <p:nvPr>
            <p:ph type="sldNum" sz="quarter" idx="10"/>
          </p:nvPr>
        </p:nvSpPr>
        <p:spPr/>
        <p:txBody>
          <a:bodyPr/>
          <a:lstStyle/>
          <a:p>
            <a:fld id="{EF69ABB6-B23C-43C4-A449-A89155D5AD18}" type="slidenum">
              <a:rPr lang="en-US" smtClean="0"/>
              <a:t>6</a:t>
            </a:fld>
            <a:endParaRPr lang="en-US"/>
          </a:p>
        </p:txBody>
      </p:sp>
    </p:spTree>
    <p:extLst>
      <p:ext uri="{BB962C8B-B14F-4D97-AF65-F5344CB8AC3E}">
        <p14:creationId xmlns:p14="http://schemas.microsoft.com/office/powerpoint/2010/main" val="188824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a:t>
            </a:r>
            <a:r>
              <a:rPr lang="en-US" baseline="0" dirty="0"/>
              <a:t> to do a quick introduction to the northern elephant seal.  This species spends the majority of its life at sea, coming to land briefly to breed and again to molt.  The colony at </a:t>
            </a:r>
            <a:r>
              <a:rPr lang="en-US" baseline="0" dirty="0" err="1"/>
              <a:t>Ano</a:t>
            </a:r>
            <a:r>
              <a:rPr lang="en-US" baseline="0" dirty="0"/>
              <a:t> Nuevo is just 20 miles north of here, and The Costa Lab and its predecessors have been studying that population for over 40 years</a:t>
            </a:r>
          </a:p>
        </p:txBody>
      </p:sp>
      <p:sp>
        <p:nvSpPr>
          <p:cNvPr id="4" name="Slide Number Placeholder 3"/>
          <p:cNvSpPr>
            <a:spLocks noGrp="1"/>
          </p:cNvSpPr>
          <p:nvPr>
            <p:ph type="sldNum" sz="quarter" idx="10"/>
          </p:nvPr>
        </p:nvSpPr>
        <p:spPr/>
        <p:txBody>
          <a:bodyPr/>
          <a:lstStyle/>
          <a:p>
            <a:fld id="{EF69ABB6-B23C-43C4-A449-A89155D5AD18}" type="slidenum">
              <a:rPr lang="en-US" smtClean="0"/>
              <a:t>7</a:t>
            </a:fld>
            <a:endParaRPr lang="en-US"/>
          </a:p>
        </p:txBody>
      </p:sp>
    </p:spTree>
    <p:extLst>
      <p:ext uri="{BB962C8B-B14F-4D97-AF65-F5344CB8AC3E}">
        <p14:creationId xmlns:p14="http://schemas.microsoft.com/office/powerpoint/2010/main" val="42206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Año</a:t>
            </a:r>
            <a:r>
              <a:rPr lang="en-US" baseline="0" dirty="0"/>
              <a:t> Nuevo is now part of the UC Natural Reserve system and undergraduates have the unique opportunity to participate in a lot field work that we do, particularly under the guidance of the reserve manager, Patrick Robinson, a former Costa student.</a:t>
            </a:r>
          </a:p>
        </p:txBody>
      </p:sp>
      <p:sp>
        <p:nvSpPr>
          <p:cNvPr id="4" name="Slide Number Placeholder 3"/>
          <p:cNvSpPr>
            <a:spLocks noGrp="1"/>
          </p:cNvSpPr>
          <p:nvPr>
            <p:ph type="sldNum" sz="quarter" idx="10"/>
          </p:nvPr>
        </p:nvSpPr>
        <p:spPr/>
        <p:txBody>
          <a:bodyPr/>
          <a:lstStyle/>
          <a:p>
            <a:fld id="{EF69ABB6-B23C-43C4-A449-A89155D5AD18}" type="slidenum">
              <a:rPr lang="en-US" smtClean="0"/>
              <a:t>8</a:t>
            </a:fld>
            <a:endParaRPr lang="en-US"/>
          </a:p>
        </p:txBody>
      </p:sp>
    </p:spTree>
    <p:extLst>
      <p:ext uri="{BB962C8B-B14F-4D97-AF65-F5344CB8AC3E}">
        <p14:creationId xmlns:p14="http://schemas.microsoft.com/office/powerpoint/2010/main" val="1314228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been tracking seals for nearly two decades.</a:t>
            </a:r>
            <a:endParaRPr lang="en-US" dirty="0"/>
          </a:p>
        </p:txBody>
      </p:sp>
      <p:sp>
        <p:nvSpPr>
          <p:cNvPr id="4" name="Slide Number Placeholder 3"/>
          <p:cNvSpPr>
            <a:spLocks noGrp="1"/>
          </p:cNvSpPr>
          <p:nvPr>
            <p:ph type="sldNum" sz="quarter" idx="10"/>
          </p:nvPr>
        </p:nvSpPr>
        <p:spPr/>
        <p:txBody>
          <a:bodyPr/>
          <a:lstStyle/>
          <a:p>
            <a:fld id="{EF69ABB6-B23C-43C4-A449-A89155D5AD18}" type="slidenum">
              <a:rPr lang="en-US" smtClean="0"/>
              <a:t>9</a:t>
            </a:fld>
            <a:endParaRPr lang="en-US"/>
          </a:p>
        </p:txBody>
      </p:sp>
    </p:spTree>
    <p:extLst>
      <p:ext uri="{BB962C8B-B14F-4D97-AF65-F5344CB8AC3E}">
        <p14:creationId xmlns:p14="http://schemas.microsoft.com/office/powerpoint/2010/main" val="1841297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6958B3-3FB9-4BEC-AA3A-51B5DB4FDFE3}" type="datetimeFigureOut">
              <a:rPr lang="en-US" smtClean="0"/>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D7105A-C941-4459-A25A-D8A7BA90A95F}" type="slidenum">
              <a:rPr lang="en-US" smtClean="0"/>
              <a:t>‹#›</a:t>
            </a:fld>
            <a:endParaRPr lang="en-US"/>
          </a:p>
        </p:txBody>
      </p:sp>
    </p:spTree>
    <p:extLst>
      <p:ext uri="{BB962C8B-B14F-4D97-AF65-F5344CB8AC3E}">
        <p14:creationId xmlns:p14="http://schemas.microsoft.com/office/powerpoint/2010/main" val="1690298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6958B3-3FB9-4BEC-AA3A-51B5DB4FDFE3}" type="datetimeFigureOut">
              <a:rPr lang="en-US" smtClean="0"/>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D7105A-C941-4459-A25A-D8A7BA90A95F}" type="slidenum">
              <a:rPr lang="en-US" smtClean="0"/>
              <a:t>‹#›</a:t>
            </a:fld>
            <a:endParaRPr lang="en-US"/>
          </a:p>
        </p:txBody>
      </p:sp>
    </p:spTree>
    <p:extLst>
      <p:ext uri="{BB962C8B-B14F-4D97-AF65-F5344CB8AC3E}">
        <p14:creationId xmlns:p14="http://schemas.microsoft.com/office/powerpoint/2010/main" val="4152704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6958B3-3FB9-4BEC-AA3A-51B5DB4FDFE3}" type="datetimeFigureOut">
              <a:rPr lang="en-US" smtClean="0"/>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D7105A-C941-4459-A25A-D8A7BA90A95F}" type="slidenum">
              <a:rPr lang="en-US" smtClean="0"/>
              <a:t>‹#›</a:t>
            </a:fld>
            <a:endParaRPr lang="en-US"/>
          </a:p>
        </p:txBody>
      </p:sp>
    </p:spTree>
    <p:extLst>
      <p:ext uri="{BB962C8B-B14F-4D97-AF65-F5344CB8AC3E}">
        <p14:creationId xmlns:p14="http://schemas.microsoft.com/office/powerpoint/2010/main" val="3414057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6958B3-3FB9-4BEC-AA3A-51B5DB4FDFE3}" type="datetimeFigureOut">
              <a:rPr lang="en-US" smtClean="0"/>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D7105A-C941-4459-A25A-D8A7BA90A95F}" type="slidenum">
              <a:rPr lang="en-US" smtClean="0"/>
              <a:t>‹#›</a:t>
            </a:fld>
            <a:endParaRPr lang="en-US"/>
          </a:p>
        </p:txBody>
      </p:sp>
    </p:spTree>
    <p:extLst>
      <p:ext uri="{BB962C8B-B14F-4D97-AF65-F5344CB8AC3E}">
        <p14:creationId xmlns:p14="http://schemas.microsoft.com/office/powerpoint/2010/main" val="188578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6958B3-3FB9-4BEC-AA3A-51B5DB4FDFE3}" type="datetimeFigureOut">
              <a:rPr lang="en-US" smtClean="0"/>
              <a:t>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D7105A-C941-4459-A25A-D8A7BA90A95F}" type="slidenum">
              <a:rPr lang="en-US" smtClean="0"/>
              <a:t>‹#›</a:t>
            </a:fld>
            <a:endParaRPr lang="en-US"/>
          </a:p>
        </p:txBody>
      </p:sp>
    </p:spTree>
    <p:extLst>
      <p:ext uri="{BB962C8B-B14F-4D97-AF65-F5344CB8AC3E}">
        <p14:creationId xmlns:p14="http://schemas.microsoft.com/office/powerpoint/2010/main" val="124981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6958B3-3FB9-4BEC-AA3A-51B5DB4FDFE3}" type="datetimeFigureOut">
              <a:rPr lang="en-US" smtClean="0"/>
              <a:t>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D7105A-C941-4459-A25A-D8A7BA90A95F}" type="slidenum">
              <a:rPr lang="en-US" smtClean="0"/>
              <a:t>‹#›</a:t>
            </a:fld>
            <a:endParaRPr lang="en-US"/>
          </a:p>
        </p:txBody>
      </p:sp>
    </p:spTree>
    <p:extLst>
      <p:ext uri="{BB962C8B-B14F-4D97-AF65-F5344CB8AC3E}">
        <p14:creationId xmlns:p14="http://schemas.microsoft.com/office/powerpoint/2010/main" val="523009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6958B3-3FB9-4BEC-AA3A-51B5DB4FDFE3}" type="datetimeFigureOut">
              <a:rPr lang="en-US" smtClean="0"/>
              <a:t>1/14/2017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D7105A-C941-4459-A25A-D8A7BA90A95F}" type="slidenum">
              <a:rPr lang="en-US" smtClean="0"/>
              <a:t>‹#›</a:t>
            </a:fld>
            <a:endParaRPr lang="en-US"/>
          </a:p>
        </p:txBody>
      </p:sp>
    </p:spTree>
    <p:extLst>
      <p:ext uri="{BB962C8B-B14F-4D97-AF65-F5344CB8AC3E}">
        <p14:creationId xmlns:p14="http://schemas.microsoft.com/office/powerpoint/2010/main" val="232357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6958B3-3FB9-4BEC-AA3A-51B5DB4FDFE3}" type="datetimeFigureOut">
              <a:rPr lang="en-US" smtClean="0"/>
              <a:t>1/14/2017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D7105A-C941-4459-A25A-D8A7BA90A95F}" type="slidenum">
              <a:rPr lang="en-US" smtClean="0"/>
              <a:t>‹#›</a:t>
            </a:fld>
            <a:endParaRPr lang="en-US"/>
          </a:p>
        </p:txBody>
      </p:sp>
    </p:spTree>
    <p:extLst>
      <p:ext uri="{BB962C8B-B14F-4D97-AF65-F5344CB8AC3E}">
        <p14:creationId xmlns:p14="http://schemas.microsoft.com/office/powerpoint/2010/main" val="495901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958B3-3FB9-4BEC-AA3A-51B5DB4FDFE3}" type="datetimeFigureOut">
              <a:rPr lang="en-US" smtClean="0"/>
              <a:t>1/14/2017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D7105A-C941-4459-A25A-D8A7BA90A95F}" type="slidenum">
              <a:rPr lang="en-US" smtClean="0"/>
              <a:t>‹#›</a:t>
            </a:fld>
            <a:endParaRPr lang="en-US"/>
          </a:p>
        </p:txBody>
      </p:sp>
    </p:spTree>
    <p:extLst>
      <p:ext uri="{BB962C8B-B14F-4D97-AF65-F5344CB8AC3E}">
        <p14:creationId xmlns:p14="http://schemas.microsoft.com/office/powerpoint/2010/main" val="351909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6958B3-3FB9-4BEC-AA3A-51B5DB4FDFE3}" type="datetimeFigureOut">
              <a:rPr lang="en-US" smtClean="0"/>
              <a:t>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D7105A-C941-4459-A25A-D8A7BA90A95F}" type="slidenum">
              <a:rPr lang="en-US" smtClean="0"/>
              <a:t>‹#›</a:t>
            </a:fld>
            <a:endParaRPr lang="en-US"/>
          </a:p>
        </p:txBody>
      </p:sp>
    </p:spTree>
    <p:extLst>
      <p:ext uri="{BB962C8B-B14F-4D97-AF65-F5344CB8AC3E}">
        <p14:creationId xmlns:p14="http://schemas.microsoft.com/office/powerpoint/2010/main" val="4128976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6958B3-3FB9-4BEC-AA3A-51B5DB4FDFE3}" type="datetimeFigureOut">
              <a:rPr lang="en-US" smtClean="0"/>
              <a:t>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D7105A-C941-4459-A25A-D8A7BA90A95F}" type="slidenum">
              <a:rPr lang="en-US" smtClean="0"/>
              <a:t>‹#›</a:t>
            </a:fld>
            <a:endParaRPr lang="en-US"/>
          </a:p>
        </p:txBody>
      </p:sp>
    </p:spTree>
    <p:extLst>
      <p:ext uri="{BB962C8B-B14F-4D97-AF65-F5344CB8AC3E}">
        <p14:creationId xmlns:p14="http://schemas.microsoft.com/office/powerpoint/2010/main" val="1425835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958B3-3FB9-4BEC-AA3A-51B5DB4FDFE3}" type="datetimeFigureOut">
              <a:rPr lang="en-US" smtClean="0"/>
              <a:t>1/14/2017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D7105A-C941-4459-A25A-D8A7BA90A95F}" type="slidenum">
              <a:rPr lang="en-US" smtClean="0"/>
              <a:t>‹#›</a:t>
            </a:fld>
            <a:endParaRPr lang="en-US"/>
          </a:p>
        </p:txBody>
      </p:sp>
    </p:spTree>
    <p:extLst>
      <p:ext uri="{BB962C8B-B14F-4D97-AF65-F5344CB8AC3E}">
        <p14:creationId xmlns:p14="http://schemas.microsoft.com/office/powerpoint/2010/main" val="1444532907"/>
      </p:ext>
    </p:extLst>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jp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gif"/><Relationship Id="rId4" Type="http://schemas.openxmlformats.org/officeDocument/2006/relationships/image" Target="../media/image28.jpeg"/><Relationship Id="rId9" Type="http://schemas.openxmlformats.org/officeDocument/2006/relationships/image" Target="../media/image33.jp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5725" y="0"/>
            <a:ext cx="10920549" cy="6857999"/>
          </a:xfrm>
          <a:prstGeom prst="rect">
            <a:avLst/>
          </a:prstGeom>
          <a:blipFill dpi="0" rotWithShape="1">
            <a:blip r:embed="rId3">
              <a:alphaModFix amt="42000"/>
            </a:blip>
            <a:srcRect/>
            <a:stretch>
              <a:fillRect b="-45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In Hot Water: Elephant Seals and the Blob</a:t>
            </a:r>
          </a:p>
        </p:txBody>
      </p:sp>
      <p:sp>
        <p:nvSpPr>
          <p:cNvPr id="3" name="Subtitle 2"/>
          <p:cNvSpPr>
            <a:spLocks noGrp="1"/>
          </p:cNvSpPr>
          <p:nvPr>
            <p:ph type="subTitle" idx="1"/>
          </p:nvPr>
        </p:nvSpPr>
        <p:spPr/>
        <p:txBody>
          <a:bodyPr/>
          <a:lstStyle/>
          <a:p>
            <a:r>
              <a:rPr lang="en-US" dirty="0"/>
              <a:t>Rachel Holser</a:t>
            </a:r>
          </a:p>
          <a:p>
            <a:r>
              <a:rPr lang="en-US" dirty="0"/>
              <a:t>September 18, 2016</a:t>
            </a:r>
          </a:p>
          <a:p>
            <a:r>
              <a:rPr lang="en-US" dirty="0"/>
              <a:t>Ecology and Evolutionary Biology, UCSC</a:t>
            </a:r>
          </a:p>
        </p:txBody>
      </p:sp>
      <p:sp>
        <p:nvSpPr>
          <p:cNvPr id="6" name="Rectangle 5"/>
          <p:cNvSpPr/>
          <p:nvPr/>
        </p:nvSpPr>
        <p:spPr>
          <a:xfrm>
            <a:off x="635725" y="5166359"/>
            <a:ext cx="1741715"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205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088"/>
          <a:stretch/>
        </p:blipFill>
        <p:spPr>
          <a:xfrm>
            <a:off x="574922" y="344954"/>
            <a:ext cx="11023904" cy="6200946"/>
          </a:xfrm>
          <a:prstGeom prst="rect">
            <a:avLst/>
          </a:prstGeom>
        </p:spPr>
      </p:pic>
    </p:spTree>
    <p:extLst>
      <p:ext uri="{BB962C8B-B14F-4D97-AF65-F5344CB8AC3E}">
        <p14:creationId xmlns:p14="http://schemas.microsoft.com/office/powerpoint/2010/main" val="2970802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2989"/>
            <a:ext cx="12192000" cy="423078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60" y="738924"/>
            <a:ext cx="10952079" cy="5198913"/>
          </a:xfrm>
          <a:prstGeom prst="rect">
            <a:avLst/>
          </a:prstGeom>
        </p:spPr>
      </p:pic>
    </p:spTree>
    <p:extLst>
      <p:ext uri="{BB962C8B-B14F-4D97-AF65-F5344CB8AC3E}">
        <p14:creationId xmlns:p14="http://schemas.microsoft.com/office/powerpoint/2010/main" val="240166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10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3" name="TextBox 2"/>
          <p:cNvSpPr txBox="1"/>
          <p:nvPr/>
        </p:nvSpPr>
        <p:spPr>
          <a:xfrm>
            <a:off x="9533712" y="6550223"/>
            <a:ext cx="1705788" cy="307777"/>
          </a:xfrm>
          <a:prstGeom prst="rect">
            <a:avLst/>
          </a:prstGeom>
          <a:noFill/>
        </p:spPr>
        <p:txBody>
          <a:bodyPr wrap="none" rtlCol="0">
            <a:spAutoFit/>
          </a:bodyPr>
          <a:lstStyle/>
          <a:p>
            <a:r>
              <a:rPr lang="en-US" sz="1400" dirty="0"/>
              <a:t>Photo: Rachel Holser</a:t>
            </a:r>
          </a:p>
        </p:txBody>
      </p:sp>
    </p:spTree>
    <p:extLst>
      <p:ext uri="{BB962C8B-B14F-4D97-AF65-F5344CB8AC3E}">
        <p14:creationId xmlns:p14="http://schemas.microsoft.com/office/powerpoint/2010/main" val="2393554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368"/>
          <a:stretch/>
        </p:blipFill>
        <p:spPr>
          <a:xfrm>
            <a:off x="967239" y="0"/>
            <a:ext cx="10293659" cy="6858000"/>
          </a:xfrm>
          <a:prstGeom prst="rect">
            <a:avLst/>
          </a:prstGeom>
        </p:spPr>
      </p:pic>
    </p:spTree>
    <p:extLst>
      <p:ext uri="{BB962C8B-B14F-4D97-AF65-F5344CB8AC3E}">
        <p14:creationId xmlns:p14="http://schemas.microsoft.com/office/powerpoint/2010/main" val="4013175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761" t="10174" r="7581" b="3878"/>
          <a:stretch/>
        </p:blipFill>
        <p:spPr>
          <a:xfrm>
            <a:off x="249901" y="0"/>
            <a:ext cx="11728959" cy="6858000"/>
          </a:xfrm>
          <a:prstGeom prst="rect">
            <a:avLst/>
          </a:prstGeom>
        </p:spPr>
      </p:pic>
    </p:spTree>
    <p:extLst>
      <p:ext uri="{BB962C8B-B14F-4D97-AF65-F5344CB8AC3E}">
        <p14:creationId xmlns:p14="http://schemas.microsoft.com/office/powerpoint/2010/main" val="1128324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59" y="0"/>
            <a:ext cx="12046995" cy="6858000"/>
          </a:xfrm>
          <a:prstGeom prst="rect">
            <a:avLst/>
          </a:prstGeom>
        </p:spPr>
      </p:pic>
    </p:spTree>
    <p:extLst>
      <p:ext uri="{BB962C8B-B14F-4D97-AF65-F5344CB8AC3E}">
        <p14:creationId xmlns:p14="http://schemas.microsoft.com/office/powerpoint/2010/main" val="2402929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274" t="11394" r="8239" b="7049"/>
          <a:stretch/>
        </p:blipFill>
        <p:spPr>
          <a:xfrm>
            <a:off x="75858" y="0"/>
            <a:ext cx="12046995" cy="6858000"/>
          </a:xfrm>
          <a:prstGeom prst="rect">
            <a:avLst/>
          </a:prstGeom>
        </p:spPr>
      </p:pic>
      <p:pic>
        <p:nvPicPr>
          <p:cNvPr id="2" name="Picture 1" descr="Sun icon by dear_theophilu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4946" y="4030754"/>
            <a:ext cx="567599" cy="565948"/>
          </a:xfrm>
          <a:prstGeom prst="rect">
            <a:avLst/>
          </a:prstGeom>
        </p:spPr>
      </p:pic>
      <p:pic>
        <p:nvPicPr>
          <p:cNvPr id="4" name="Picture 3" descr="Moon Blue Png Clipart by clipartcotttage on DeviantAr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946" y="1630883"/>
            <a:ext cx="545739" cy="541373"/>
          </a:xfrm>
          <a:prstGeom prst="rect">
            <a:avLst/>
          </a:prstGeom>
        </p:spPr>
      </p:pic>
    </p:spTree>
    <p:extLst>
      <p:ext uri="{BB962C8B-B14F-4D97-AF65-F5344CB8AC3E}">
        <p14:creationId xmlns:p14="http://schemas.microsoft.com/office/powerpoint/2010/main" val="109196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2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2000"/>
                            </p:stCondLst>
                            <p:childTnLst>
                              <p:par>
                                <p:cTn id="8" presetID="1"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274" t="11394" r="8239" b="7049"/>
          <a:stretch/>
        </p:blipFill>
        <p:spPr>
          <a:xfrm>
            <a:off x="75858" y="0"/>
            <a:ext cx="12046995" cy="6858000"/>
          </a:xfrm>
          <a:prstGeom prst="rect">
            <a:avLst/>
          </a:prstGeom>
        </p:spPr>
      </p:pic>
      <p:pic>
        <p:nvPicPr>
          <p:cNvPr id="4" name="Picture 3" descr="Playboy 20clipart | Clipart Panda - Free Clipart Imag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3746" y="1924251"/>
            <a:ext cx="877198" cy="726148"/>
          </a:xfrm>
          <a:prstGeom prst="rect">
            <a:avLst/>
          </a:prstGeom>
        </p:spPr>
      </p:pic>
      <p:pic>
        <p:nvPicPr>
          <p:cNvPr id="5" name="Picture 4" descr="Playboy 20clipart | Clipart Panda - Free Clipart Imag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798" y="1258803"/>
            <a:ext cx="877198" cy="726148"/>
          </a:xfrm>
          <a:prstGeom prst="rect">
            <a:avLst/>
          </a:prstGeom>
        </p:spPr>
      </p:pic>
      <p:pic>
        <p:nvPicPr>
          <p:cNvPr id="6" name="Picture 5" descr="Playboy 20clipart | Clipart Panda - Free Clipart Imag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4174" y="3775752"/>
            <a:ext cx="877198" cy="726148"/>
          </a:xfrm>
          <a:prstGeom prst="rect">
            <a:avLst/>
          </a:prstGeom>
        </p:spPr>
      </p:pic>
      <p:pic>
        <p:nvPicPr>
          <p:cNvPr id="7" name="Picture 6" descr="Playboy 20clipart | Clipart Panda - Free Clipart Imag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6436" y="3775752"/>
            <a:ext cx="877198" cy="726148"/>
          </a:xfrm>
          <a:prstGeom prst="rect">
            <a:avLst/>
          </a:prstGeom>
        </p:spPr>
      </p:pic>
    </p:spTree>
    <p:extLst>
      <p:ext uri="{BB962C8B-B14F-4D97-AF65-F5344CB8AC3E}">
        <p14:creationId xmlns:p14="http://schemas.microsoft.com/office/powerpoint/2010/main" val="157885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274" t="11394" r="8239" b="7049"/>
          <a:stretch/>
        </p:blipFill>
        <p:spPr>
          <a:xfrm>
            <a:off x="75858" y="0"/>
            <a:ext cx="12046995" cy="6858000"/>
          </a:xfrm>
          <a:prstGeom prst="rect">
            <a:avLst/>
          </a:prstGeom>
        </p:spPr>
      </p:pic>
      <p:pic>
        <p:nvPicPr>
          <p:cNvPr id="8" name="Picture 7" descr="squi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940" y="3783324"/>
            <a:ext cx="744074" cy="711004"/>
          </a:xfrm>
          <a:prstGeom prst="rect">
            <a:avLst/>
          </a:prstGeom>
        </p:spPr>
      </p:pic>
      <p:pic>
        <p:nvPicPr>
          <p:cNvPr id="9" name="Picture 8" descr="squi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251" y="2063435"/>
            <a:ext cx="744074" cy="711004"/>
          </a:xfrm>
          <a:prstGeom prst="rect">
            <a:avLst/>
          </a:prstGeom>
        </p:spPr>
      </p:pic>
      <p:pic>
        <p:nvPicPr>
          <p:cNvPr id="10" name="Picture 9" descr="squi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4326" y="1352431"/>
            <a:ext cx="744074" cy="711004"/>
          </a:xfrm>
          <a:prstGeom prst="rect">
            <a:avLst/>
          </a:prstGeom>
        </p:spPr>
      </p:pic>
      <p:pic>
        <p:nvPicPr>
          <p:cNvPr id="11" name="Picture 10" descr="squi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4326" y="3783324"/>
            <a:ext cx="744074" cy="711004"/>
          </a:xfrm>
          <a:prstGeom prst="rect">
            <a:avLst/>
          </a:prstGeom>
        </p:spPr>
      </p:pic>
      <p:pic>
        <p:nvPicPr>
          <p:cNvPr id="4" name="Picture 3" descr="Playboy 20clipart | Clipart Panda - Free Clipart Imag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3746" y="1924251"/>
            <a:ext cx="877198" cy="726148"/>
          </a:xfrm>
          <a:prstGeom prst="rect">
            <a:avLst/>
          </a:prstGeom>
        </p:spPr>
      </p:pic>
      <p:pic>
        <p:nvPicPr>
          <p:cNvPr id="5" name="Picture 4" descr="Playboy 20clipart | Clipart Panda - Free Clipart Imag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2798" y="1258803"/>
            <a:ext cx="877198" cy="726148"/>
          </a:xfrm>
          <a:prstGeom prst="rect">
            <a:avLst/>
          </a:prstGeom>
        </p:spPr>
      </p:pic>
      <p:pic>
        <p:nvPicPr>
          <p:cNvPr id="6" name="Picture 5" descr="Playboy 20clipart | Clipart Panda - Free Clipart Imag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4174" y="3775752"/>
            <a:ext cx="877198" cy="726148"/>
          </a:xfrm>
          <a:prstGeom prst="rect">
            <a:avLst/>
          </a:prstGeom>
        </p:spPr>
      </p:pic>
      <p:pic>
        <p:nvPicPr>
          <p:cNvPr id="7" name="Picture 6" descr="Playboy 20clipart | Clipart Panda - Free Clipart Imag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36" y="3775752"/>
            <a:ext cx="877198" cy="726148"/>
          </a:xfrm>
          <a:prstGeom prst="rect">
            <a:avLst/>
          </a:prstGeom>
        </p:spPr>
      </p:pic>
    </p:spTree>
    <p:extLst>
      <p:ext uri="{BB962C8B-B14F-4D97-AF65-F5344CB8AC3E}">
        <p14:creationId xmlns:p14="http://schemas.microsoft.com/office/powerpoint/2010/main" val="62155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500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5000"/>
                            </p:stCondLst>
                            <p:childTnLst>
                              <p:par>
                                <p:cTn id="10" presetID="1" presetClass="entr" presetSubtype="0" fill="hold" nodeType="afterEffect">
                                  <p:stCondLst>
                                    <p:cond delay="700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700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3" name="TextBox 2"/>
          <p:cNvSpPr txBox="1"/>
          <p:nvPr/>
        </p:nvSpPr>
        <p:spPr>
          <a:xfrm>
            <a:off x="9533712" y="6550223"/>
            <a:ext cx="1705788" cy="307777"/>
          </a:xfrm>
          <a:prstGeom prst="rect">
            <a:avLst/>
          </a:prstGeom>
          <a:noFill/>
        </p:spPr>
        <p:txBody>
          <a:bodyPr wrap="none" rtlCol="0">
            <a:spAutoFit/>
          </a:bodyPr>
          <a:lstStyle/>
          <a:p>
            <a:r>
              <a:rPr lang="en-US" sz="1400" dirty="0"/>
              <a:t>Photo: Rachel Holser</a:t>
            </a:r>
          </a:p>
        </p:txBody>
      </p:sp>
    </p:spTree>
    <p:extLst>
      <p:ext uri="{BB962C8B-B14F-4D97-AF65-F5344CB8AC3E}">
        <p14:creationId xmlns:p14="http://schemas.microsoft.com/office/powerpoint/2010/main" val="240588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725" y="0"/>
            <a:ext cx="10920549" cy="6857999"/>
          </a:xfrm>
          <a:prstGeom prst="rect">
            <a:avLst/>
          </a:prstGeom>
          <a:blipFill dpi="0" rotWithShape="1">
            <a:blip r:embed="rId3"/>
            <a:srcRect/>
            <a:stretch>
              <a:fillRect b="-45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464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35725" y="0"/>
            <a:ext cx="10920549" cy="6857999"/>
          </a:xfrm>
          <a:prstGeom prst="rect">
            <a:avLst/>
          </a:prstGeom>
          <a:blipFill dpi="0" rotWithShape="1">
            <a:blip r:embed="rId3">
              <a:alphaModFix amt="42000"/>
            </a:blip>
            <a:srcRect/>
            <a:stretch>
              <a:fillRect b="-45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Acknowledgements</a:t>
            </a:r>
          </a:p>
        </p:txBody>
      </p:sp>
      <p:pic>
        <p:nvPicPr>
          <p:cNvPr id="4" name="Picture 4" descr="red_blue_72dpi"/>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7830" y="5013130"/>
            <a:ext cx="4060715" cy="1824905"/>
          </a:xfrm>
          <a:prstGeom prst="rect">
            <a:avLst/>
          </a:prstGeom>
          <a:solidFill>
            <a:schemeClr val="tx1"/>
          </a:solidFill>
          <a:extLst/>
        </p:spPr>
      </p:pic>
      <p:pic>
        <p:nvPicPr>
          <p:cNvPr id="5" name="Picture 2" descr="Image result for ucn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771" y="5763874"/>
            <a:ext cx="5293885" cy="1058777"/>
          </a:xfrm>
          <a:prstGeom prst="rect">
            <a:avLst/>
          </a:prstGeom>
          <a:solidFill>
            <a:schemeClr val="tx1"/>
          </a:solidFill>
          <a:extLst/>
        </p:spPr>
      </p:pic>
      <p:pic>
        <p:nvPicPr>
          <p:cNvPr id="6" name="Picture 9" descr="state_parks_color_logo_300_305"/>
          <p:cNvPicPr>
            <a:picLocks noChangeAspect="1" noChangeArrowheads="1"/>
          </p:cNvPicPr>
          <p:nvPr/>
        </p:nvPicPr>
        <p:blipFill>
          <a:blip r:embed="rId6" cstate="print">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a:off x="314499" y="5013130"/>
            <a:ext cx="1782105" cy="1809521"/>
          </a:xfrm>
          <a:prstGeom prst="rect">
            <a:avLst/>
          </a:prstGeom>
          <a:solidFill>
            <a:schemeClr val="tx1"/>
          </a:solidFill>
          <a:extLst/>
        </p:spPr>
      </p:pic>
      <p:pic>
        <p:nvPicPr>
          <p:cNvPr id="7" name="Picture 10" descr="topp-header"/>
          <p:cNvPicPr>
            <a:picLocks noChangeAspect="1" noChangeArrowheads="1"/>
          </p:cNvPicPr>
          <p:nvPr/>
        </p:nvPicPr>
        <p:blipFill>
          <a:blip r:embed="rId7">
            <a:extLst>
              <a:ext uri="{28A0092B-C50C-407E-A947-70E740481C1C}">
                <a14:useLocalDpi xmlns:a14="http://schemas.microsoft.com/office/drawing/2010/main" val="0"/>
              </a:ext>
            </a:extLst>
          </a:blip>
          <a:srcRect r="62445" b="1021"/>
          <a:stretch>
            <a:fillRect/>
          </a:stretch>
        </p:blipFill>
        <p:spPr bwMode="auto">
          <a:xfrm>
            <a:off x="6795765" y="4967799"/>
            <a:ext cx="5029200" cy="722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Packard_255X255"/>
          <p:cNvPicPr>
            <a:picLocks noChangeAspect="1" noChangeArrowheads="1"/>
          </p:cNvPicPr>
          <p:nvPr/>
        </p:nvPicPr>
        <p:blipFill>
          <a:blip r:embed="rId8">
            <a:extLst>
              <a:ext uri="{28A0092B-C50C-407E-A947-70E740481C1C}">
                <a14:useLocalDpi xmlns:a14="http://schemas.microsoft.com/office/drawing/2010/main" val="0"/>
              </a:ext>
            </a:extLst>
          </a:blip>
          <a:srcRect t="28235" b="30980"/>
          <a:stretch>
            <a:fillRect/>
          </a:stretch>
        </p:blipFill>
        <p:spPr bwMode="auto">
          <a:xfrm>
            <a:off x="9220200" y="1194265"/>
            <a:ext cx="2133600" cy="8699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9123" r="8359" b="8992"/>
          <a:stretch/>
        </p:blipFill>
        <p:spPr>
          <a:xfrm>
            <a:off x="9220200" y="2539841"/>
            <a:ext cx="2133600" cy="1952332"/>
          </a:xfrm>
          <a:prstGeom prst="rect">
            <a:avLst/>
          </a:prstGeom>
        </p:spPr>
      </p:pic>
      <p:sp>
        <p:nvSpPr>
          <p:cNvPr id="10" name="TextBox 9"/>
          <p:cNvSpPr txBox="1"/>
          <p:nvPr/>
        </p:nvSpPr>
        <p:spPr>
          <a:xfrm>
            <a:off x="838200" y="1490903"/>
            <a:ext cx="5709448" cy="3293209"/>
          </a:xfrm>
          <a:prstGeom prst="rect">
            <a:avLst/>
          </a:prstGeom>
          <a:noFill/>
        </p:spPr>
        <p:txBody>
          <a:bodyPr wrap="none" rtlCol="0">
            <a:spAutoFit/>
          </a:bodyPr>
          <a:lstStyle/>
          <a:p>
            <a:r>
              <a:rPr lang="en-US" sz="2400" dirty="0"/>
              <a:t>Rebecca and Steve </a:t>
            </a:r>
            <a:r>
              <a:rPr lang="en-US" sz="2400" dirty="0" err="1"/>
              <a:t>Sooy</a:t>
            </a:r>
            <a:endParaRPr lang="en-US" sz="2400" dirty="0"/>
          </a:p>
          <a:p>
            <a:endParaRPr lang="en-US" sz="2400" dirty="0"/>
          </a:p>
          <a:p>
            <a:r>
              <a:rPr lang="en-US" sz="2400" dirty="0"/>
              <a:t>Dr. Daniel Costa</a:t>
            </a:r>
          </a:p>
          <a:p>
            <a:endParaRPr lang="en-US" sz="2400" dirty="0"/>
          </a:p>
          <a:p>
            <a:r>
              <a:rPr lang="en-US" sz="2400" dirty="0"/>
              <a:t>The Costa Lab: past, present, and future</a:t>
            </a:r>
          </a:p>
          <a:p>
            <a:endParaRPr lang="en-US" sz="2400" dirty="0"/>
          </a:p>
          <a:p>
            <a:r>
              <a:rPr lang="en-US" sz="2400" dirty="0"/>
              <a:t>Undergraduate volunteers</a:t>
            </a:r>
          </a:p>
          <a:p>
            <a:endParaRPr lang="en-US" sz="2000" dirty="0"/>
          </a:p>
          <a:p>
            <a:r>
              <a:rPr lang="en-US" sz="2000" dirty="0"/>
              <a:t>All animal handling done under NMFS Permit #19108</a:t>
            </a:r>
          </a:p>
        </p:txBody>
      </p:sp>
    </p:spTree>
    <p:extLst>
      <p:ext uri="{BB962C8B-B14F-4D97-AF65-F5344CB8AC3E}">
        <p14:creationId xmlns:p14="http://schemas.microsoft.com/office/powerpoint/2010/main" val="3399749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3" name="TextBox 2"/>
          <p:cNvSpPr txBox="1"/>
          <p:nvPr/>
        </p:nvSpPr>
        <p:spPr>
          <a:xfrm>
            <a:off x="952500" y="6550223"/>
            <a:ext cx="1705788" cy="307777"/>
          </a:xfrm>
          <a:prstGeom prst="rect">
            <a:avLst/>
          </a:prstGeom>
          <a:noFill/>
        </p:spPr>
        <p:txBody>
          <a:bodyPr wrap="none" rtlCol="0">
            <a:spAutoFit/>
          </a:bodyPr>
          <a:lstStyle/>
          <a:p>
            <a:r>
              <a:rPr lang="en-US" sz="1400" dirty="0"/>
              <a:t>Photo: Rachel Holser</a:t>
            </a:r>
          </a:p>
        </p:txBody>
      </p:sp>
    </p:spTree>
    <p:extLst>
      <p:ext uri="{BB962C8B-B14F-4D97-AF65-F5344CB8AC3E}">
        <p14:creationId xmlns:p14="http://schemas.microsoft.com/office/powerpoint/2010/main" val="2136069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04914" cy="6858000"/>
          </a:xfrm>
        </p:spPr>
      </p:pic>
      <p:sp>
        <p:nvSpPr>
          <p:cNvPr id="5" name="TextBox 4"/>
          <p:cNvSpPr txBox="1"/>
          <p:nvPr/>
        </p:nvSpPr>
        <p:spPr>
          <a:xfrm>
            <a:off x="5542031" y="3238152"/>
            <a:ext cx="6556603" cy="1046440"/>
          </a:xfrm>
          <a:prstGeom prst="rect">
            <a:avLst/>
          </a:prstGeom>
          <a:solidFill>
            <a:schemeClr val="tx1">
              <a:alpha val="75000"/>
            </a:schemeClr>
          </a:solidFill>
          <a:ln>
            <a:solidFill>
              <a:schemeClr val="bg1"/>
            </a:solidFill>
          </a:ln>
        </p:spPr>
        <p:txBody>
          <a:bodyPr wrap="none" rtlCol="0">
            <a:spAutoFit/>
          </a:bodyPr>
          <a:lstStyle/>
          <a:p>
            <a:pPr algn="ctr"/>
            <a:r>
              <a:rPr lang="en-US" sz="2200" dirty="0">
                <a:solidFill>
                  <a:schemeClr val="bg1"/>
                </a:solidFill>
                <a:latin typeface="Batang" panose="02030600000101010101" pitchFamily="18" charset="-127"/>
                <a:ea typeface="Batang" panose="02030600000101010101" pitchFamily="18" charset="-127"/>
              </a:rPr>
              <a:t>An unprecedented coastwide toxic algal bloom </a:t>
            </a:r>
          </a:p>
          <a:p>
            <a:pPr algn="ctr"/>
            <a:r>
              <a:rPr lang="en-US" sz="2200" dirty="0">
                <a:solidFill>
                  <a:schemeClr val="bg1"/>
                </a:solidFill>
                <a:latin typeface="Batang" panose="02030600000101010101" pitchFamily="18" charset="-127"/>
                <a:ea typeface="Batang" panose="02030600000101010101" pitchFamily="18" charset="-127"/>
              </a:rPr>
              <a:t>linked to anomalous ocean conditions</a:t>
            </a:r>
          </a:p>
          <a:p>
            <a:pPr algn="ctr"/>
            <a:r>
              <a:rPr lang="en-US" dirty="0">
                <a:solidFill>
                  <a:schemeClr val="bg1"/>
                </a:solidFill>
                <a:latin typeface="Batang" panose="02030600000101010101" pitchFamily="18" charset="-127"/>
                <a:ea typeface="Batang" panose="02030600000101010101" pitchFamily="18" charset="-127"/>
              </a:rPr>
              <a:t>McCabe, et al. Geophysical Research Letters</a:t>
            </a:r>
          </a:p>
        </p:txBody>
      </p:sp>
      <p:sp>
        <p:nvSpPr>
          <p:cNvPr id="6" name="TextBox 5"/>
          <p:cNvSpPr txBox="1"/>
          <p:nvPr/>
        </p:nvSpPr>
        <p:spPr>
          <a:xfrm>
            <a:off x="5869044" y="1071458"/>
            <a:ext cx="6229590" cy="1046440"/>
          </a:xfrm>
          <a:prstGeom prst="rect">
            <a:avLst/>
          </a:prstGeom>
          <a:solidFill>
            <a:schemeClr val="tx1">
              <a:alpha val="75000"/>
            </a:schemeClr>
          </a:solidFill>
          <a:ln>
            <a:solidFill>
              <a:schemeClr val="bg1"/>
            </a:solidFill>
          </a:ln>
        </p:spPr>
        <p:txBody>
          <a:bodyPr wrap="none" rtlCol="0">
            <a:spAutoFit/>
          </a:bodyPr>
          <a:lstStyle/>
          <a:p>
            <a:pPr algn="ctr"/>
            <a:r>
              <a:rPr lang="en-US" sz="2200" dirty="0">
                <a:solidFill>
                  <a:schemeClr val="bg1"/>
                </a:solidFill>
                <a:latin typeface="Batang" panose="02030600000101010101" pitchFamily="18" charset="-127"/>
                <a:ea typeface="Batang" panose="02030600000101010101" pitchFamily="18" charset="-127"/>
              </a:rPr>
              <a:t>The warm blob continues to dominate the </a:t>
            </a:r>
          </a:p>
          <a:p>
            <a:pPr algn="ctr"/>
            <a:r>
              <a:rPr lang="en-US" sz="2200" dirty="0">
                <a:solidFill>
                  <a:schemeClr val="bg1"/>
                </a:solidFill>
                <a:latin typeface="Batang" panose="02030600000101010101" pitchFamily="18" charset="-127"/>
                <a:ea typeface="Batang" panose="02030600000101010101" pitchFamily="18" charset="-127"/>
              </a:rPr>
              <a:t>ecosystem of the northern California current</a:t>
            </a:r>
          </a:p>
          <a:p>
            <a:pPr algn="ctr"/>
            <a:r>
              <a:rPr lang="en-US" dirty="0">
                <a:solidFill>
                  <a:schemeClr val="bg1"/>
                </a:solidFill>
                <a:latin typeface="Batang" panose="02030600000101010101" pitchFamily="18" charset="-127"/>
                <a:ea typeface="Batang" panose="02030600000101010101" pitchFamily="18" charset="-127"/>
              </a:rPr>
              <a:t>Peterson, et al. PICES</a:t>
            </a:r>
          </a:p>
        </p:txBody>
      </p:sp>
      <p:sp>
        <p:nvSpPr>
          <p:cNvPr id="7" name="TextBox 6"/>
          <p:cNvSpPr txBox="1"/>
          <p:nvPr/>
        </p:nvSpPr>
        <p:spPr>
          <a:xfrm>
            <a:off x="170327" y="1998491"/>
            <a:ext cx="5479385" cy="1046440"/>
          </a:xfrm>
          <a:prstGeom prst="rect">
            <a:avLst/>
          </a:prstGeom>
          <a:solidFill>
            <a:schemeClr val="tx1">
              <a:alpha val="75000"/>
            </a:schemeClr>
          </a:solidFill>
          <a:ln>
            <a:solidFill>
              <a:schemeClr val="bg1"/>
            </a:solidFill>
          </a:ln>
        </p:spPr>
        <p:txBody>
          <a:bodyPr wrap="none" rtlCol="0">
            <a:spAutoFit/>
          </a:bodyPr>
          <a:lstStyle/>
          <a:p>
            <a:pPr algn="ctr"/>
            <a:r>
              <a:rPr lang="en-US" sz="2200" dirty="0">
                <a:solidFill>
                  <a:schemeClr val="bg1"/>
                </a:solidFill>
                <a:latin typeface="Batang" panose="02030600000101010101" pitchFamily="18" charset="-127"/>
                <a:ea typeface="Batang" panose="02030600000101010101" pitchFamily="18" charset="-127"/>
              </a:rPr>
              <a:t>Multi-year persistence of the 2014/15 </a:t>
            </a:r>
          </a:p>
          <a:p>
            <a:pPr algn="ctr"/>
            <a:r>
              <a:rPr lang="en-US" sz="2200" dirty="0">
                <a:solidFill>
                  <a:schemeClr val="bg1"/>
                </a:solidFill>
                <a:latin typeface="Batang" panose="02030600000101010101" pitchFamily="18" charset="-127"/>
                <a:ea typeface="Batang" panose="02030600000101010101" pitchFamily="18" charset="-127"/>
              </a:rPr>
              <a:t>North Pacific marine heatwave</a:t>
            </a:r>
          </a:p>
          <a:p>
            <a:pPr algn="ctr"/>
            <a:r>
              <a:rPr lang="en-US" dirty="0">
                <a:solidFill>
                  <a:schemeClr val="bg1"/>
                </a:solidFill>
                <a:latin typeface="Batang" panose="02030600000101010101" pitchFamily="18" charset="-127"/>
                <a:ea typeface="Batang" panose="02030600000101010101" pitchFamily="18" charset="-127"/>
              </a:rPr>
              <a:t>Di Lorenzo and Mantua, Nature Climate Change</a:t>
            </a:r>
          </a:p>
        </p:txBody>
      </p:sp>
      <p:sp>
        <p:nvSpPr>
          <p:cNvPr id="8" name="TextBox 7"/>
          <p:cNvSpPr txBox="1"/>
          <p:nvPr/>
        </p:nvSpPr>
        <p:spPr>
          <a:xfrm>
            <a:off x="170327" y="4141243"/>
            <a:ext cx="4849404" cy="1046440"/>
          </a:xfrm>
          <a:prstGeom prst="rect">
            <a:avLst/>
          </a:prstGeom>
          <a:solidFill>
            <a:schemeClr val="tx1">
              <a:alpha val="75000"/>
            </a:schemeClr>
          </a:solidFill>
          <a:ln>
            <a:solidFill>
              <a:schemeClr val="bg1"/>
            </a:solidFill>
          </a:ln>
        </p:spPr>
        <p:txBody>
          <a:bodyPr wrap="none" rtlCol="0">
            <a:spAutoFit/>
          </a:bodyPr>
          <a:lstStyle/>
          <a:p>
            <a:pPr algn="ctr"/>
            <a:r>
              <a:rPr lang="en-US" sz="2200" dirty="0">
                <a:solidFill>
                  <a:schemeClr val="bg1"/>
                </a:solidFill>
                <a:latin typeface="Batang" panose="02030600000101010101" pitchFamily="18" charset="-127"/>
                <a:ea typeface="Batang" panose="02030600000101010101" pitchFamily="18" charset="-127"/>
              </a:rPr>
              <a:t>Causes and impacts of the 2014 </a:t>
            </a:r>
          </a:p>
          <a:p>
            <a:pPr algn="ctr"/>
            <a:r>
              <a:rPr lang="en-US" sz="2200" dirty="0">
                <a:solidFill>
                  <a:schemeClr val="bg1"/>
                </a:solidFill>
                <a:latin typeface="Batang" panose="02030600000101010101" pitchFamily="18" charset="-127"/>
                <a:ea typeface="Batang" panose="02030600000101010101" pitchFamily="18" charset="-127"/>
              </a:rPr>
              <a:t>warm anomaly in the NE Pacific</a:t>
            </a:r>
          </a:p>
          <a:p>
            <a:pPr algn="ctr"/>
            <a:r>
              <a:rPr lang="en-US" dirty="0">
                <a:solidFill>
                  <a:schemeClr val="bg1"/>
                </a:solidFill>
                <a:latin typeface="Batang" panose="02030600000101010101" pitchFamily="18" charset="-127"/>
                <a:ea typeface="Batang" panose="02030600000101010101" pitchFamily="18" charset="-127"/>
              </a:rPr>
              <a:t>Bond, et al. Geophysical Research Letters</a:t>
            </a:r>
          </a:p>
        </p:txBody>
      </p:sp>
      <p:sp>
        <p:nvSpPr>
          <p:cNvPr id="10" name="TextBox 9"/>
          <p:cNvSpPr txBox="1"/>
          <p:nvPr/>
        </p:nvSpPr>
        <p:spPr>
          <a:xfrm>
            <a:off x="5125250" y="5187683"/>
            <a:ext cx="6973384" cy="1046440"/>
          </a:xfrm>
          <a:prstGeom prst="rect">
            <a:avLst/>
          </a:prstGeom>
          <a:solidFill>
            <a:schemeClr val="tx1">
              <a:alpha val="75000"/>
            </a:schemeClr>
          </a:solidFill>
          <a:ln>
            <a:solidFill>
              <a:schemeClr val="bg1"/>
            </a:solidFill>
          </a:ln>
        </p:spPr>
        <p:txBody>
          <a:bodyPr wrap="none" rtlCol="0">
            <a:spAutoFit/>
          </a:bodyPr>
          <a:lstStyle/>
          <a:p>
            <a:pPr algn="ctr"/>
            <a:r>
              <a:rPr lang="en-US" sz="2200" dirty="0">
                <a:solidFill>
                  <a:schemeClr val="bg1"/>
                </a:solidFill>
                <a:latin typeface="Batang" panose="02030600000101010101" pitchFamily="18" charset="-127"/>
                <a:ea typeface="Batang" panose="02030600000101010101" pitchFamily="18" charset="-127"/>
              </a:rPr>
              <a:t>Nudibranch range shifts associated with the 2014 </a:t>
            </a:r>
          </a:p>
          <a:p>
            <a:pPr algn="ctr"/>
            <a:r>
              <a:rPr lang="en-US" sz="2200" dirty="0">
                <a:solidFill>
                  <a:schemeClr val="bg1"/>
                </a:solidFill>
                <a:latin typeface="Batang" panose="02030600000101010101" pitchFamily="18" charset="-127"/>
                <a:ea typeface="Batang" panose="02030600000101010101" pitchFamily="18" charset="-127"/>
              </a:rPr>
              <a:t>warm anomaly in the Northeast Pacific</a:t>
            </a:r>
          </a:p>
          <a:p>
            <a:pPr algn="ctr"/>
            <a:r>
              <a:rPr lang="en-US" dirty="0">
                <a:solidFill>
                  <a:schemeClr val="bg1"/>
                </a:solidFill>
                <a:latin typeface="Batang" panose="02030600000101010101" pitchFamily="18" charset="-127"/>
                <a:ea typeface="Batang" panose="02030600000101010101" pitchFamily="18" charset="-127"/>
              </a:rPr>
              <a:t>Goddard, et al. Southern California Academy of Sciences</a:t>
            </a:r>
          </a:p>
        </p:txBody>
      </p:sp>
      <p:sp>
        <p:nvSpPr>
          <p:cNvPr id="12" name="TextBox 11"/>
          <p:cNvSpPr txBox="1"/>
          <p:nvPr/>
        </p:nvSpPr>
        <p:spPr>
          <a:xfrm>
            <a:off x="170327" y="194294"/>
            <a:ext cx="7638631" cy="707886"/>
          </a:xfrm>
          <a:prstGeom prst="rect">
            <a:avLst/>
          </a:prstGeom>
          <a:solidFill>
            <a:schemeClr val="tx1">
              <a:alpha val="75000"/>
            </a:schemeClr>
          </a:solidFill>
          <a:ln>
            <a:solidFill>
              <a:schemeClr val="bg1"/>
            </a:solidFill>
          </a:ln>
        </p:spPr>
        <p:txBody>
          <a:bodyPr wrap="none" rtlCol="0">
            <a:spAutoFit/>
          </a:bodyPr>
          <a:lstStyle/>
          <a:p>
            <a:pPr algn="ctr"/>
            <a:r>
              <a:rPr lang="en-US" sz="2200" dirty="0">
                <a:solidFill>
                  <a:schemeClr val="bg1"/>
                </a:solidFill>
                <a:latin typeface="Batang" panose="02030600000101010101" pitchFamily="18" charset="-127"/>
                <a:ea typeface="Batang" panose="02030600000101010101" pitchFamily="18" charset="-127"/>
              </a:rPr>
              <a:t>‘The Blob’ invades Pacific, flummoxing climate experts</a:t>
            </a:r>
          </a:p>
          <a:p>
            <a:pPr algn="ctr"/>
            <a:r>
              <a:rPr lang="en-US" dirty="0" err="1">
                <a:solidFill>
                  <a:schemeClr val="bg1"/>
                </a:solidFill>
                <a:latin typeface="Batang" panose="02030600000101010101" pitchFamily="18" charset="-127"/>
                <a:ea typeface="Batang" panose="02030600000101010101" pitchFamily="18" charset="-127"/>
              </a:rPr>
              <a:t>Kintisch</a:t>
            </a:r>
            <a:r>
              <a:rPr lang="en-US" dirty="0">
                <a:solidFill>
                  <a:schemeClr val="bg1"/>
                </a:solidFill>
                <a:latin typeface="Batang" panose="02030600000101010101" pitchFamily="18" charset="-127"/>
                <a:ea typeface="Batang" panose="02030600000101010101" pitchFamily="18" charset="-127"/>
              </a:rPr>
              <a:t>, Science</a:t>
            </a:r>
          </a:p>
        </p:txBody>
      </p:sp>
      <p:sp>
        <p:nvSpPr>
          <p:cNvPr id="13" name="TextBox 12"/>
          <p:cNvSpPr txBox="1"/>
          <p:nvPr/>
        </p:nvSpPr>
        <p:spPr>
          <a:xfrm>
            <a:off x="8983839" y="6550223"/>
            <a:ext cx="3221075" cy="307777"/>
          </a:xfrm>
          <a:prstGeom prst="rect">
            <a:avLst/>
          </a:prstGeom>
          <a:noFill/>
        </p:spPr>
        <p:txBody>
          <a:bodyPr wrap="none" rtlCol="0">
            <a:spAutoFit/>
          </a:bodyPr>
          <a:lstStyle/>
          <a:p>
            <a:r>
              <a:rPr lang="en-US" sz="1400" dirty="0"/>
              <a:t>Photo: Paul Nicklen, National Geographic </a:t>
            </a:r>
          </a:p>
        </p:txBody>
      </p:sp>
    </p:spTree>
    <p:extLst>
      <p:ext uri="{BB962C8B-B14F-4D97-AF65-F5344CB8AC3E}">
        <p14:creationId xmlns:p14="http://schemas.microsoft.com/office/powerpoint/2010/main" val="278031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5000"/>
                            </p:stCondLst>
                            <p:childTnLst>
                              <p:par>
                                <p:cTn id="8" presetID="1" presetClass="entr" presetSubtype="0" fill="hold" grpId="0" nodeType="afterEffect">
                                  <p:stCondLst>
                                    <p:cond delay="2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7500"/>
                            </p:stCondLst>
                            <p:childTnLst>
                              <p:par>
                                <p:cTn id="11" presetID="1" presetClass="entr" presetSubtype="0" fill="hold" grpId="0" nodeType="afterEffect">
                                  <p:stCondLst>
                                    <p:cond delay="2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0000"/>
                            </p:stCondLst>
                            <p:childTnLst>
                              <p:par>
                                <p:cTn id="14" presetID="1" presetClass="entr" presetSubtype="0" fill="hold" grpId="0" nodeType="afterEffect">
                                  <p:stCondLst>
                                    <p:cond delay="2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12500"/>
                            </p:stCondLst>
                            <p:childTnLst>
                              <p:par>
                                <p:cTn id="17" presetID="1" presetClass="entr" presetSubtype="0" fill="hold" grpId="0" nodeType="afterEffect">
                                  <p:stCondLst>
                                    <p:cond delay="25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15000"/>
                            </p:stCondLst>
                            <p:childTnLst>
                              <p:par>
                                <p:cTn id="20" presetID="1" presetClass="entr" presetSubtype="0" fill="hold" grpId="0" nodeType="afterEffect">
                                  <p:stCondLst>
                                    <p:cond delay="250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0976" y="-25201"/>
            <a:ext cx="10322085" cy="6883201"/>
          </a:xfrm>
        </p:spPr>
      </p:pic>
      <p:sp>
        <p:nvSpPr>
          <p:cNvPr id="9" name="TextBox 8"/>
          <p:cNvSpPr txBox="1"/>
          <p:nvPr/>
        </p:nvSpPr>
        <p:spPr>
          <a:xfrm>
            <a:off x="8103637" y="6519983"/>
            <a:ext cx="3221075" cy="307777"/>
          </a:xfrm>
          <a:prstGeom prst="rect">
            <a:avLst/>
          </a:prstGeom>
          <a:noFill/>
        </p:spPr>
        <p:txBody>
          <a:bodyPr wrap="none" rtlCol="0">
            <a:spAutoFit/>
          </a:bodyPr>
          <a:lstStyle/>
          <a:p>
            <a:r>
              <a:rPr lang="en-US" sz="1400" dirty="0"/>
              <a:t>Photo: Paul Nicklen, National Geographic </a:t>
            </a:r>
          </a:p>
        </p:txBody>
      </p:sp>
    </p:spTree>
    <p:extLst>
      <p:ext uri="{BB962C8B-B14F-4D97-AF65-F5344CB8AC3E}">
        <p14:creationId xmlns:p14="http://schemas.microsoft.com/office/powerpoint/2010/main" val="3914306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227" r="3554" b="3039"/>
          <a:stretch/>
        </p:blipFill>
        <p:spPr>
          <a:xfrm>
            <a:off x="161470" y="1787599"/>
            <a:ext cx="3446025" cy="380535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690" y="1787599"/>
            <a:ext cx="3430243" cy="38053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3416" y="1887227"/>
            <a:ext cx="3930352" cy="3606098"/>
          </a:xfrm>
          <a:prstGeom prst="rect">
            <a:avLst/>
          </a:prstGeom>
        </p:spPr>
      </p:pic>
    </p:spTree>
    <p:extLst>
      <p:ext uri="{BB962C8B-B14F-4D97-AF65-F5344CB8AC3E}">
        <p14:creationId xmlns:p14="http://schemas.microsoft.com/office/powerpoint/2010/main" val="53260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6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7000"/>
                            </p:stCondLst>
                            <p:childTnLst>
                              <p:par>
                                <p:cTn id="11" presetID="1" presetClass="entr" presetSubtype="0" fill="hold" nodeType="afterEffect">
                                  <p:stCondLst>
                                    <p:cond delay="4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566" y="1510686"/>
            <a:ext cx="6154985" cy="4102322"/>
          </a:xfrm>
          <a:prstGeom prst="rect">
            <a:avLst/>
          </a:prstGeom>
        </p:spPr>
      </p:pic>
      <p:sp>
        <p:nvSpPr>
          <p:cNvPr id="4" name="TextBox 3"/>
          <p:cNvSpPr txBox="1"/>
          <p:nvPr/>
        </p:nvSpPr>
        <p:spPr>
          <a:xfrm>
            <a:off x="10248519" y="1510686"/>
            <a:ext cx="1943481" cy="276999"/>
          </a:xfrm>
          <a:prstGeom prst="rect">
            <a:avLst/>
          </a:prstGeom>
          <a:noFill/>
        </p:spPr>
        <p:txBody>
          <a:bodyPr wrap="none" rtlCol="0">
            <a:spAutoFit/>
          </a:bodyPr>
          <a:lstStyle/>
          <a:p>
            <a:r>
              <a:rPr lang="en-US" sz="1200" dirty="0"/>
              <a:t>Photo: Irfan Khan, LA Times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04" y="1515375"/>
            <a:ext cx="5733629" cy="4097633"/>
          </a:xfrm>
          <a:prstGeom prst="rect">
            <a:avLst/>
          </a:prstGeom>
        </p:spPr>
      </p:pic>
    </p:spTree>
    <p:extLst>
      <p:ext uri="{BB962C8B-B14F-4D97-AF65-F5344CB8AC3E}">
        <p14:creationId xmlns:p14="http://schemas.microsoft.com/office/powerpoint/2010/main" val="2127469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3" name="TextBox 2"/>
          <p:cNvSpPr txBox="1"/>
          <p:nvPr/>
        </p:nvSpPr>
        <p:spPr>
          <a:xfrm>
            <a:off x="9533712" y="6550223"/>
            <a:ext cx="1705788" cy="307777"/>
          </a:xfrm>
          <a:prstGeom prst="rect">
            <a:avLst/>
          </a:prstGeom>
          <a:noFill/>
        </p:spPr>
        <p:txBody>
          <a:bodyPr wrap="none" rtlCol="0">
            <a:spAutoFit/>
          </a:bodyPr>
          <a:lstStyle/>
          <a:p>
            <a:r>
              <a:rPr lang="en-US" sz="1400" dirty="0"/>
              <a:t>Photo: Rachel Holser</a:t>
            </a:r>
          </a:p>
        </p:txBody>
      </p:sp>
    </p:spTree>
    <p:extLst>
      <p:ext uri="{BB962C8B-B14F-4D97-AF65-F5344CB8AC3E}">
        <p14:creationId xmlns:p14="http://schemas.microsoft.com/office/powerpoint/2010/main" val="1685068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2217" b="8782"/>
          <a:stretch/>
        </p:blipFill>
        <p:spPr>
          <a:xfrm>
            <a:off x="611857" y="179604"/>
            <a:ext cx="5593257" cy="4378313"/>
          </a:xfrm>
          <a:prstGeom prst="rect">
            <a:avLst/>
          </a:prstGeom>
        </p:spPr>
      </p:pic>
      <p:grpSp>
        <p:nvGrpSpPr>
          <p:cNvPr id="6" name="Group 5"/>
          <p:cNvGrpSpPr/>
          <p:nvPr/>
        </p:nvGrpSpPr>
        <p:grpSpPr>
          <a:xfrm>
            <a:off x="2754338" y="4149969"/>
            <a:ext cx="2886807" cy="2585149"/>
            <a:chOff x="7453239" y="2499360"/>
            <a:chExt cx="4638819" cy="4268114"/>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3239" y="2499360"/>
              <a:ext cx="4638819" cy="4268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8302752" y="4578096"/>
              <a:ext cx="316992" cy="2377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89404" y="6398142"/>
              <a:ext cx="1743687" cy="369332"/>
            </a:xfrm>
            <a:prstGeom prst="rect">
              <a:avLst/>
            </a:prstGeom>
            <a:solidFill>
              <a:schemeClr val="tx1"/>
            </a:solidFill>
          </p:spPr>
          <p:txBody>
            <a:bodyPr wrap="square" rtlCol="0">
              <a:spAutoFit/>
            </a:bodyPr>
            <a:lstStyle/>
            <a:p>
              <a:endParaRPr lang="en-US" dirty="0"/>
            </a:p>
          </p:txBody>
        </p:sp>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029900" y="959482"/>
            <a:ext cx="6239022" cy="4679266"/>
          </a:xfrm>
          <a:prstGeom prst="rect">
            <a:avLst/>
          </a:prstGeom>
        </p:spPr>
      </p:pic>
      <p:sp>
        <p:nvSpPr>
          <p:cNvPr id="8" name="TextBox 7"/>
          <p:cNvSpPr txBox="1"/>
          <p:nvPr/>
        </p:nvSpPr>
        <p:spPr>
          <a:xfrm>
            <a:off x="9783256" y="6087824"/>
            <a:ext cx="1705788" cy="307777"/>
          </a:xfrm>
          <a:prstGeom prst="rect">
            <a:avLst/>
          </a:prstGeom>
          <a:noFill/>
        </p:spPr>
        <p:txBody>
          <a:bodyPr wrap="none" rtlCol="0">
            <a:spAutoFit/>
          </a:bodyPr>
          <a:lstStyle/>
          <a:p>
            <a:r>
              <a:rPr lang="en-US" sz="1400" dirty="0"/>
              <a:t>Photo: Rachel Holser</a:t>
            </a:r>
          </a:p>
        </p:txBody>
      </p:sp>
      <p:sp>
        <p:nvSpPr>
          <p:cNvPr id="9" name="TextBox 8"/>
          <p:cNvSpPr txBox="1"/>
          <p:nvPr/>
        </p:nvSpPr>
        <p:spPr>
          <a:xfrm>
            <a:off x="611857" y="4250140"/>
            <a:ext cx="1924245" cy="307777"/>
          </a:xfrm>
          <a:prstGeom prst="rect">
            <a:avLst/>
          </a:prstGeom>
          <a:noFill/>
        </p:spPr>
        <p:txBody>
          <a:bodyPr wrap="none" rtlCol="0">
            <a:spAutoFit/>
          </a:bodyPr>
          <a:lstStyle/>
          <a:p>
            <a:r>
              <a:rPr lang="en-US" sz="1400" dirty="0"/>
              <a:t>Photo: Patrick Robinson</a:t>
            </a:r>
          </a:p>
        </p:txBody>
      </p:sp>
    </p:spTree>
    <p:extLst>
      <p:ext uri="{BB962C8B-B14F-4D97-AF65-F5344CB8AC3E}">
        <p14:creationId xmlns:p14="http://schemas.microsoft.com/office/powerpoint/2010/main" val="1134339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seal GLobe Comp"/>
          <p:cNvPicPr>
            <a:picLocks noChangeAspect="1" noChangeArrowheads="1"/>
          </p:cNvPicPr>
          <p:nvPr/>
        </p:nvPicPr>
        <p:blipFill>
          <a:blip r:embed="rId3">
            <a:extLst>
              <a:ext uri="{28A0092B-C50C-407E-A947-70E740481C1C}">
                <a14:useLocalDpi xmlns:a14="http://schemas.microsoft.com/office/drawing/2010/main" val="0"/>
              </a:ext>
            </a:extLst>
          </a:blip>
          <a:srcRect l="6667" t="15639" r="57500" b="18503"/>
          <a:stretch>
            <a:fillRect/>
          </a:stretch>
        </p:blipFill>
        <p:spPr bwMode="auto">
          <a:xfrm>
            <a:off x="107624" y="805742"/>
            <a:ext cx="3868562" cy="44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p:cNvSpPr txBox="1">
            <a:spLocks noChangeArrowheads="1"/>
          </p:cNvSpPr>
          <p:nvPr/>
        </p:nvSpPr>
        <p:spPr bwMode="auto">
          <a:xfrm>
            <a:off x="1066557" y="621076"/>
            <a:ext cx="18238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b="1">
                <a:solidFill>
                  <a:srgbClr val="FFFFFF"/>
                </a:solidFill>
              </a:rPr>
              <a:t>Visual Surveys</a:t>
            </a:r>
          </a:p>
        </p:txBody>
      </p:sp>
      <p:sp>
        <p:nvSpPr>
          <p:cNvPr id="4" name="Text Box 14"/>
          <p:cNvSpPr txBox="1">
            <a:spLocks noChangeArrowheads="1"/>
          </p:cNvSpPr>
          <p:nvPr/>
        </p:nvSpPr>
        <p:spPr bwMode="auto">
          <a:xfrm>
            <a:off x="1126883" y="4648564"/>
            <a:ext cx="18300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b="1">
                <a:solidFill>
                  <a:srgbClr val="FFFFFF"/>
                </a:solidFill>
              </a:rPr>
              <a:t>Riedman 1990</a:t>
            </a:r>
          </a:p>
        </p:txBody>
      </p:sp>
      <p:pic>
        <p:nvPicPr>
          <p:cNvPr id="5" name="Picture 4" descr="eseals_topp_022"/>
          <p:cNvPicPr>
            <a:picLocks noChangeAspect="1" noChangeArrowheads="1"/>
          </p:cNvPicPr>
          <p:nvPr/>
        </p:nvPicPr>
        <p:blipFill rotWithShape="1">
          <a:blip r:embed="rId4">
            <a:extLst>
              <a:ext uri="{28A0092B-C50C-407E-A947-70E740481C1C}">
                <a14:useLocalDpi xmlns:a14="http://schemas.microsoft.com/office/drawing/2010/main" val="0"/>
              </a:ext>
            </a:extLst>
          </a:blip>
          <a:srcRect b="3855"/>
          <a:stretch/>
        </p:blipFill>
        <p:spPr bwMode="auto">
          <a:xfrm>
            <a:off x="3976186" y="805742"/>
            <a:ext cx="7807327" cy="4985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383899" y="5483922"/>
            <a:ext cx="1399614" cy="307777"/>
          </a:xfrm>
          <a:prstGeom prst="rect">
            <a:avLst/>
          </a:prstGeom>
          <a:noFill/>
        </p:spPr>
        <p:txBody>
          <a:bodyPr wrap="none" rtlCol="0">
            <a:spAutoFit/>
          </a:bodyPr>
          <a:lstStyle/>
          <a:p>
            <a:r>
              <a:rPr lang="en-US" sz="1400" dirty="0"/>
              <a:t>Photo: J Bradley</a:t>
            </a:r>
          </a:p>
        </p:txBody>
      </p:sp>
    </p:spTree>
    <p:extLst>
      <p:ext uri="{BB962C8B-B14F-4D97-AF65-F5344CB8AC3E}">
        <p14:creationId xmlns:p14="http://schemas.microsoft.com/office/powerpoint/2010/main" val="300217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2288</TotalTime>
  <Words>1200</Words>
  <Application>Microsoft Office PowerPoint</Application>
  <PresentationFormat>Widescreen</PresentationFormat>
  <Paragraphs>88</Paragraphs>
  <Slides>21</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Batang</vt:lpstr>
      <vt:lpstr>Calibri</vt:lpstr>
      <vt:lpstr>Calibri Light</vt:lpstr>
      <vt:lpstr>Office Theme</vt:lpstr>
      <vt:lpstr>In Hot Water: Elephant Seals and the Blob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Holser</dc:creator>
  <cp:lastModifiedBy>rachel.holser@gmail.com</cp:lastModifiedBy>
  <cp:revision>74</cp:revision>
  <dcterms:created xsi:type="dcterms:W3CDTF">2016-11-13T03:50:27Z</dcterms:created>
  <dcterms:modified xsi:type="dcterms:W3CDTF">2017-01-14T19:51:59Z</dcterms:modified>
</cp:coreProperties>
</file>